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notesSlides/notesSlide73.xml" ContentType="application/vnd.openxmlformats-officedocument.presentationml.notesSlide+xml"/>
  <Override PartName="/ppt/slides/slide74.xml" ContentType="application/vnd.openxmlformats-officedocument.presentationml.slide+xml"/>
  <Override PartName="/ppt/slides/slide75.xml" ContentType="application/vnd.openxmlformats-officedocument.presentationml.slide+xml"/>
  <Override PartName="/ppt/notesSlides/notesSlide75.xml" ContentType="application/vnd.openxmlformats-officedocument.presentationml.notesSlide+xml"/>
  <Override PartName="/ppt/slides/slide76.xml" ContentType="application/vnd.openxmlformats-officedocument.presentationml.slide+xml"/>
  <Override PartName="/ppt/notesSlides/notesSlide76.xml" ContentType="application/vnd.openxmlformats-officedocument.presentationml.notesSlide+xml"/>
  <Override PartName="/ppt/slides/slide77.xml" ContentType="application/vnd.openxmlformats-officedocument.presentationml.slide+xml"/>
  <Override PartName="/ppt/notesSlides/notesSlide77.xml" ContentType="application/vnd.openxmlformats-officedocument.presentationml.notesSlide+xml"/>
  <Override PartName="/ppt/slides/slide78.xml" ContentType="application/vnd.openxmlformats-officedocument.presentationml.slide+xml"/>
  <Override PartName="/ppt/notesSlides/notesSlide78.xml" ContentType="application/vnd.openxmlformats-officedocument.presentationml.notesSlide+xml"/>
  <Override PartName="/ppt/slides/slide79.xml" ContentType="application/vnd.openxmlformats-officedocument.presentationml.slide+xml"/>
  <Override PartName="/ppt/notesSlides/notesSlide79.xml" ContentType="application/vnd.openxmlformats-officedocument.presentationml.notesSlide+xml"/>
  <Override PartName="/ppt/slides/slide80.xml" ContentType="application/vnd.openxmlformats-officedocument.presentationml.slide+xml"/>
  <Override PartName="/ppt/notesSlides/notesSlide80.xml" ContentType="application/vnd.openxmlformats-officedocument.presentationml.notesSlide+xml"/>
  <Override PartName="/ppt/slides/slide81.xml" ContentType="application/vnd.openxmlformats-officedocument.presentationml.slide+xml"/>
  <Override PartName="/ppt/notesSlides/notesSlide81.xml" ContentType="application/vnd.openxmlformats-officedocument.presentationml.notesSlide+xml"/>
  <Override PartName="/ppt/slides/slide82.xml" ContentType="application/vnd.openxmlformats-officedocument.presentationml.slide+xml"/>
  <Override PartName="/ppt/notesSlides/notesSlide82.xml" ContentType="application/vnd.openxmlformats-officedocument.presentationml.notesSlide+xml"/>
  <Override PartName="/ppt/slides/slide83.xml" ContentType="application/vnd.openxmlformats-officedocument.presentationml.slide+xml"/>
  <Override PartName="/ppt/notesSlides/notesSlide83.xml" ContentType="application/vnd.openxmlformats-officedocument.presentationml.notesSlide+xml"/>
  <Override PartName="/ppt/slides/slide84.xml" ContentType="application/vnd.openxmlformats-officedocument.presentationml.slide+xml"/>
  <Override PartName="/ppt/notesSlides/notesSlide84.xml" ContentType="application/vnd.openxmlformats-officedocument.presentationml.notesSlide+xml"/>
  <Override PartName="/ppt/slides/slide85.xml" ContentType="application/vnd.openxmlformats-officedocument.presentationml.slide+xml"/>
  <Override PartName="/ppt/notesSlides/notesSlide85.xml" ContentType="application/vnd.openxmlformats-officedocument.presentationml.notesSlide+xml"/>
  <Override PartName="/ppt/slides/slide86.xml" ContentType="application/vnd.openxmlformats-officedocument.presentationml.slide+xml"/>
  <Override PartName="/ppt/notesSlides/notesSlide86.xml" ContentType="application/vnd.openxmlformats-officedocument.presentationml.notesSlide+xml"/>
  <Override PartName="/ppt/slides/slide87.xml" ContentType="application/vnd.openxmlformats-officedocument.presentationml.slide+xml"/>
  <Override PartName="/ppt/notesSlides/notesSlide87.xml" ContentType="application/vnd.openxmlformats-officedocument.presentationml.notesSlide+xml"/>
  <Override PartName="/ppt/slides/slide88.xml" ContentType="application/vnd.openxmlformats-officedocument.presentationml.slide+xml"/>
  <Override PartName="/ppt/notesSlides/notesSlide88.xml" ContentType="application/vnd.openxmlformats-officedocument.presentationml.notesSlide+xml"/>
  <Override PartName="/ppt/slides/slide89.xml" ContentType="application/vnd.openxmlformats-officedocument.presentationml.slide+xml"/>
  <Override PartName="/ppt/notesSlides/notesSlide89.xml" ContentType="application/vnd.openxmlformats-officedocument.presentationml.notesSlide+xml"/>
  <Override PartName="/ppt/slides/slide90.xml" ContentType="application/vnd.openxmlformats-officedocument.presentationml.slide+xml"/>
  <Override PartName="/ppt/slides/slide91.xml" ContentType="application/vnd.openxmlformats-officedocument.presentationml.slide+xml"/>
  <Override PartName="/ppt/notesSlides/notesSlide91.xml" ContentType="application/vnd.openxmlformats-officedocument.presentationml.notesSlide+xml"/>
  <Override PartName="/ppt/slides/slide92.xml" ContentType="application/vnd.openxmlformats-officedocument.presentationml.slide+xml"/>
  <Override PartName="/ppt/notesSlides/notesSlide92.xml" ContentType="application/vnd.openxmlformats-officedocument.presentationml.notesSlide+xml"/>
  <Override PartName="/ppt/slides/slide93.xml" ContentType="application/vnd.openxmlformats-officedocument.presentationml.slide+xml"/>
  <Override PartName="/ppt/notesSlides/notesSlide93.xml" ContentType="application/vnd.openxmlformats-officedocument.presentationml.notesSlide+xml"/>
  <Override PartName="/ppt/slides/slide94.xml" ContentType="application/vnd.openxmlformats-officedocument.presentationml.slide+xml"/>
  <Override PartName="/ppt/notesSlides/notesSlide94.xml" ContentType="application/vnd.openxmlformats-officedocument.presentationml.notesSlide+xml"/>
  <Override PartName="/ppt/slides/slide95.xml" ContentType="application/vnd.openxmlformats-officedocument.presentationml.slide+xml"/>
  <Override PartName="/ppt/slides/slide96.xml" ContentType="application/vnd.openxmlformats-officedocument.presentationml.slide+xml"/>
  <Override PartName="/ppt/notesSlides/notesSlide96.xml" ContentType="application/vnd.openxmlformats-officedocument.presentationml.notesSlide+xml"/>
  <Override PartName="/ppt/slides/slide97.xml" ContentType="application/vnd.openxmlformats-officedocument.presentationml.slide+xml"/>
  <Override PartName="/ppt/notesSlides/notesSlide97.xml" ContentType="application/vnd.openxmlformats-officedocument.presentationml.notesSlide+xml"/>
  <Override PartName="/ppt/slides/slide98.xml" ContentType="application/vnd.openxmlformats-officedocument.presentationml.slide+xml"/>
  <Override PartName="/ppt/notesSlides/notesSlide98.xml" ContentType="application/vnd.openxmlformats-officedocument.presentationml.notesSlide+xml"/>
  <Override PartName="/ppt/slides/slide99.xml" ContentType="application/vnd.openxmlformats-officedocument.presentationml.slide+xml"/>
  <Override PartName="/ppt/notesSlides/notesSlide99.xml" ContentType="application/vnd.openxmlformats-officedocument.presentationml.notesSlide+xml"/>
  <Override PartName="/ppt/slides/slide100.xml" ContentType="application/vnd.openxmlformats-officedocument.presentationml.slide+xml"/>
  <Override PartName="/ppt/slides/slide101.xml" ContentType="application/vnd.openxmlformats-officedocument.presentationml.slide+xml"/>
  <Override PartName="/ppt/notesSlides/notesSlide101.xml" ContentType="application/vnd.openxmlformats-officedocument.presentationml.notesSlide+xml"/>
  <Override PartName="/ppt/slides/slide102.xml" ContentType="application/vnd.openxmlformats-officedocument.presentationml.slide+xml"/>
  <Override PartName="/ppt/notesSlides/notesSlide102.xml" ContentType="application/vnd.openxmlformats-officedocument.presentationml.notesSlide+xml"/>
  <Override PartName="/ppt/slides/slide103.xml" ContentType="application/vnd.openxmlformats-officedocument.presentationml.slide+xml"/>
  <Override PartName="/ppt/notesSlides/notesSlide103.xml" ContentType="application/vnd.openxmlformats-officedocument.presentationml.notesSlide+xml"/>
  <Override PartName="/ppt/slides/slide104.xml" ContentType="application/vnd.openxmlformats-officedocument.presentationml.slide+xml"/>
  <Override PartName="/ppt/notesSlides/notesSlide104.xml" ContentType="application/vnd.openxmlformats-officedocument.presentationml.notesSlide+xml"/>
  <Override PartName="/ppt/slides/slide105.xml" ContentType="application/vnd.openxmlformats-officedocument.presentationml.slide+xml"/>
  <Override PartName="/ppt/notesSlides/notesSlide105.xml" ContentType="application/vnd.openxmlformats-officedocument.presentationml.notesSlide+xml"/>
  <Override PartName="/ppt/slides/slide106.xml" ContentType="application/vnd.openxmlformats-officedocument.presentationml.slide+xml"/>
  <Override PartName="/ppt/notesSlides/notesSlide106.xml" ContentType="application/vnd.openxmlformats-officedocument.presentationml.notesSlide+xml"/>
  <Override PartName="/ppt/slides/slide107.xml" ContentType="application/vnd.openxmlformats-officedocument.presentationml.slide+xml"/>
  <Override PartName="/ppt/notesSlides/notesSlide107.xml" ContentType="application/vnd.openxmlformats-officedocument.presentationml.notesSlide+xml"/>
  <Override PartName="/ppt/slides/slide108.xml" ContentType="application/vnd.openxmlformats-officedocument.presentationml.slide+xml"/>
  <Override PartName="/ppt/notesSlides/notesSlide108.xml" ContentType="application/vnd.openxmlformats-officedocument.presentationml.notesSlide+xml"/>
  <Override PartName="/ppt/slides/slide109.xml" ContentType="application/vnd.openxmlformats-officedocument.presentationml.slide+xml"/>
  <Override PartName="/ppt/notesSlides/notesSlide109.xml" ContentType="application/vnd.openxmlformats-officedocument.presentationml.notesSlide+xml"/>
  <Override PartName="/ppt/slides/slide110.xml" ContentType="application/vnd.openxmlformats-officedocument.presentationml.slide+xml"/>
  <Override PartName="/ppt/notesSlides/notesSlide110.xml" ContentType="application/vnd.openxmlformats-officedocument.presentationml.notesSlide+xml"/>
  <Override PartName="/ppt/slides/slide111.xml" ContentType="application/vnd.openxmlformats-officedocument.presentationml.slide+xml"/>
  <Override PartName="/ppt/slides/slide112.xml" ContentType="application/vnd.openxmlformats-officedocument.presentationml.slide+xml"/>
  <Override PartName="/ppt/notesSlides/notesSlide112.xml" ContentType="application/vnd.openxmlformats-officedocument.presentationml.notesSlide+xml"/>
  <Override PartName="/ppt/slides/slide113.xml" ContentType="application/vnd.openxmlformats-officedocument.presentationml.slide+xml"/>
  <Override PartName="/ppt/notesSlides/notesSlide113.xml" ContentType="application/vnd.openxmlformats-officedocument.presentationml.notesSlide+xml"/>
  <Override PartName="/ppt/slides/slide114.xml" ContentType="application/vnd.openxmlformats-officedocument.presentationml.slide+xml"/>
  <Override PartName="/ppt/notesSlides/notesSlide114.xml" ContentType="application/vnd.openxmlformats-officedocument.presentationml.notesSlide+xml"/>
  <Override PartName="/ppt/slides/slide115.xml" ContentType="application/vnd.openxmlformats-officedocument.presentationml.slide+xml"/>
  <Override PartName="/ppt/notesSlides/notesSlide115.xml" ContentType="application/vnd.openxmlformats-officedocument.presentationml.notesSlide+xml"/>
  <Override PartName="/ppt/slides/slide116.xml" ContentType="application/vnd.openxmlformats-officedocument.presentationml.slide+xml"/>
  <Override PartName="/ppt/notesSlides/notesSlide116.xml" ContentType="application/vnd.openxmlformats-officedocument.presentationml.notesSlide+xml"/>
  <Override PartName="/ppt/slides/slide117.xml" ContentType="application/vnd.openxmlformats-officedocument.presentationml.slide+xml"/>
  <Override PartName="/ppt/notesSlides/notesSlide117.xml" ContentType="application/vnd.openxmlformats-officedocument.presentationml.notesSlide+xml"/>
  <Override PartName="/ppt/slides/slide118.xml" ContentType="application/vnd.openxmlformats-officedocument.presentationml.slide+xml"/>
  <Override PartName="/ppt/notesSlides/notesSlide118.xml" ContentType="application/vnd.openxmlformats-officedocument.presentationml.notesSlide+xml"/>
  <Override PartName="/ppt/slides/slide119.xml" ContentType="application/vnd.openxmlformats-officedocument.presentationml.slide+xml"/>
  <Override PartName="/ppt/notesSlides/notesSlide119.xml" ContentType="application/vnd.openxmlformats-officedocument.presentationml.notesSlide+xml"/>
  <Override PartName="/ppt/slides/slide120.xml" ContentType="application/vnd.openxmlformats-officedocument.presentationml.slide+xml"/>
  <Override PartName="/ppt/notesSlides/notesSlide120.xml" ContentType="application/vnd.openxmlformats-officedocument.presentationml.notesSlide+xml"/>
  <Override PartName="/ppt/slides/slide121.xml" ContentType="application/vnd.openxmlformats-officedocument.presentationml.slide+xml"/>
  <Override PartName="/ppt/notesSlides/notesSlide121.xml" ContentType="application/vnd.openxmlformats-officedocument.presentationml.notesSlide+xml"/>
  <Override PartName="/ppt/slides/slide122.xml" ContentType="application/vnd.openxmlformats-officedocument.presentationml.slide+xml"/>
  <Override PartName="/ppt/notesSlides/notesSlide122.xml" ContentType="application/vnd.openxmlformats-officedocument.presentationml.notesSlide+xml"/>
  <Override PartName="/ppt/slides/slide123.xml" ContentType="application/vnd.openxmlformats-officedocument.presentationml.slide+xml"/>
  <Override PartName="/ppt/notesSlides/notesSlide123.xml" ContentType="application/vnd.openxmlformats-officedocument.presentationml.notesSlide+xml"/>
  <Override PartName="/ppt/slides/slide124.xml" ContentType="application/vnd.openxmlformats-officedocument.presentationml.slide+xml"/>
  <Override PartName="/ppt/notesSlides/notesSlide124.xml" ContentType="application/vnd.openxmlformats-officedocument.presentationml.notesSlide+xml"/>
  <Override PartName="/ppt/slides/slide125.xml" ContentType="application/vnd.openxmlformats-officedocument.presentationml.slide+xml"/>
  <Override PartName="/ppt/notesSlides/notesSlide125.xml" ContentType="application/vnd.openxmlformats-officedocument.presentationml.notesSlide+xml"/>
  <Override PartName="/ppt/slides/slide126.xml" ContentType="application/vnd.openxmlformats-officedocument.presentationml.slide+xml"/>
  <Override PartName="/ppt/notesSlides/notesSlide126.xml" ContentType="application/vnd.openxmlformats-officedocument.presentationml.notesSlide+xml"/>
  <Override PartName="/ppt/slides/slide127.xml" ContentType="application/vnd.openxmlformats-officedocument.presentationml.slide+xml"/>
  <Override PartName="/ppt/notesSlides/notesSlide127.xml" ContentType="application/vnd.openxmlformats-officedocument.presentationml.notesSlide+xml"/>
  <Override PartName="/ppt/slides/slide128.xml" ContentType="application/vnd.openxmlformats-officedocument.presentationml.slide+xml"/>
  <Override PartName="/ppt/notesSlides/notesSlide128.xml" ContentType="application/vnd.openxmlformats-officedocument.presentationml.notesSlide+xml"/>
  <Override PartName="/ppt/slides/slide129.xml" ContentType="application/vnd.openxmlformats-officedocument.presentationml.slide+xml"/>
  <Override PartName="/ppt/notesSlides/notesSlide129.xml" ContentType="application/vnd.openxmlformats-officedocument.presentationml.notesSlide+xml"/>
  <Override PartName="/ppt/slides/slide130.xml" ContentType="application/vnd.openxmlformats-officedocument.presentationml.slide+xml"/>
  <Override PartName="/ppt/notesSlides/notesSlide130.xml" ContentType="application/vnd.openxmlformats-officedocument.presentationml.notesSlide+xml"/>
  <Override PartName="/ppt/slides/slide131.xml" ContentType="application/vnd.openxmlformats-officedocument.presentationml.slide+xml"/>
  <Override PartName="/ppt/slides/slide132.xml" ContentType="application/vnd.openxmlformats-officedocument.presentationml.slide+xml"/>
  <Override PartName="/ppt/notesSlides/notesSlide132.xml" ContentType="application/vnd.openxmlformats-officedocument.presentationml.notesSlide+xml"/>
  <Override PartName="/ppt/slides/slide133.xml" ContentType="application/vnd.openxmlformats-officedocument.presentationml.slide+xml"/>
  <Override PartName="/ppt/notesSlides/notesSlide133.xml" ContentType="application/vnd.openxmlformats-officedocument.presentationml.notesSlide+xml"/>
  <Override PartName="/ppt/slides/slide134.xml" ContentType="application/vnd.openxmlformats-officedocument.presentationml.slide+xml"/>
  <Override PartName="/ppt/notesSlides/notesSlide134.xml" ContentType="application/vnd.openxmlformats-officedocument.presentationml.notesSlide+xml"/>
  <Override PartName="/ppt/slides/slide135.xml" ContentType="application/vnd.openxmlformats-officedocument.presentationml.slide+xml"/>
  <Override PartName="/ppt/notesSlides/notesSlide135.xml" ContentType="application/vnd.openxmlformats-officedocument.presentationml.notesSlide+xml"/>
  <Override PartName="/ppt/slides/slide136.xml" ContentType="application/vnd.openxmlformats-officedocument.presentationml.slide+xml"/>
  <Override PartName="/ppt/notesSlides/notesSlide136.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 id="334" r:id="rId81"/>
    <p:sldId id="335" r:id="rId82"/>
    <p:sldId id="336" r:id="rId83"/>
    <p:sldId id="337" r:id="rId84"/>
    <p:sldId id="338" r:id="rId85"/>
    <p:sldId id="339" r:id="rId86"/>
    <p:sldId id="340" r:id="rId87"/>
    <p:sldId id="341" r:id="rId88"/>
    <p:sldId id="342" r:id="rId89"/>
    <p:sldId id="343" r:id="rId90"/>
    <p:sldId id="344" r:id="rId91"/>
    <p:sldId id="345" r:id="rId92"/>
    <p:sldId id="346" r:id="rId93"/>
    <p:sldId id="347" r:id="rId94"/>
    <p:sldId id="348" r:id="rId95"/>
    <p:sldId id="349" r:id="rId96"/>
    <p:sldId id="350" r:id="rId97"/>
    <p:sldId id="351" r:id="rId98"/>
    <p:sldId id="352" r:id="rId99"/>
    <p:sldId id="353" r:id="rId100"/>
    <p:sldId id="354" r:id="rId101"/>
    <p:sldId id="355" r:id="rId102"/>
    <p:sldId id="356" r:id="rId103"/>
    <p:sldId id="357" r:id="rId104"/>
    <p:sldId id="358" r:id="rId105"/>
    <p:sldId id="359" r:id="rId106"/>
    <p:sldId id="360" r:id="rId107"/>
    <p:sldId id="361" r:id="rId108"/>
    <p:sldId id="362" r:id="rId109"/>
    <p:sldId id="363" r:id="rId110"/>
    <p:sldId id="364" r:id="rId111"/>
    <p:sldId id="365" r:id="rId112"/>
    <p:sldId id="366" r:id="rId113"/>
    <p:sldId id="367" r:id="rId114"/>
    <p:sldId id="368" r:id="rId115"/>
    <p:sldId id="369" r:id="rId116"/>
    <p:sldId id="370" r:id="rId117"/>
    <p:sldId id="371" r:id="rId118"/>
    <p:sldId id="372" r:id="rId119"/>
    <p:sldId id="373" r:id="rId120"/>
    <p:sldId id="374" r:id="rId121"/>
    <p:sldId id="375" r:id="rId122"/>
    <p:sldId id="376" r:id="rId123"/>
    <p:sldId id="377" r:id="rId124"/>
    <p:sldId id="378" r:id="rId125"/>
    <p:sldId id="379" r:id="rId126"/>
    <p:sldId id="380" r:id="rId127"/>
    <p:sldId id="381" r:id="rId128"/>
    <p:sldId id="382" r:id="rId129"/>
    <p:sldId id="383" r:id="rId130"/>
    <p:sldId id="384" r:id="rId131"/>
    <p:sldId id="385" r:id="rId132"/>
    <p:sldId id="386" r:id="rId133"/>
    <p:sldId id="387" r:id="rId134"/>
    <p:sldId id="388" r:id="rId135"/>
    <p:sldId id="389" r:id="rId136"/>
    <p:sldId id="390" r:id="rId137"/>
    <p:sldId id="391" r:id="rId13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slide" Target="slides/slide76.xml"/>
  <Relationship Id="rId79" Type="http://schemas.openxmlformats.org/officeDocument/2006/relationships/slide" Target="slides/slide77.xml"/>
  <Relationship Id="rId80" Type="http://schemas.openxmlformats.org/officeDocument/2006/relationships/slide" Target="slides/slide78.xml"/>
  <Relationship Id="rId81" Type="http://schemas.openxmlformats.org/officeDocument/2006/relationships/slide" Target="slides/slide79.xml"/>
  <Relationship Id="rId82" Type="http://schemas.openxmlformats.org/officeDocument/2006/relationships/slide" Target="slides/slide80.xml"/>
  <Relationship Id="rId83" Type="http://schemas.openxmlformats.org/officeDocument/2006/relationships/slide" Target="slides/slide81.xml"/>
  <Relationship Id="rId84" Type="http://schemas.openxmlformats.org/officeDocument/2006/relationships/slide" Target="slides/slide82.xml"/>
  <Relationship Id="rId85" Type="http://schemas.openxmlformats.org/officeDocument/2006/relationships/slide" Target="slides/slide83.xml"/>
  <Relationship Id="rId86" Type="http://schemas.openxmlformats.org/officeDocument/2006/relationships/slide" Target="slides/slide84.xml"/>
  <Relationship Id="rId87" Type="http://schemas.openxmlformats.org/officeDocument/2006/relationships/slide" Target="slides/slide85.xml"/>
  <Relationship Id="rId88" Type="http://schemas.openxmlformats.org/officeDocument/2006/relationships/slide" Target="slides/slide86.xml"/>
  <Relationship Id="rId89" Type="http://schemas.openxmlformats.org/officeDocument/2006/relationships/slide" Target="slides/slide87.xml"/>
  <Relationship Id="rId90" Type="http://schemas.openxmlformats.org/officeDocument/2006/relationships/slide" Target="slides/slide88.xml"/>
  <Relationship Id="rId91" Type="http://schemas.openxmlformats.org/officeDocument/2006/relationships/slide" Target="slides/slide89.xml"/>
  <Relationship Id="rId92" Type="http://schemas.openxmlformats.org/officeDocument/2006/relationships/slide" Target="slides/slide90.xml"/>
  <Relationship Id="rId93" Type="http://schemas.openxmlformats.org/officeDocument/2006/relationships/slide" Target="slides/slide91.xml"/>
  <Relationship Id="rId94" Type="http://schemas.openxmlformats.org/officeDocument/2006/relationships/slide" Target="slides/slide92.xml"/>
  <Relationship Id="rId95" Type="http://schemas.openxmlformats.org/officeDocument/2006/relationships/slide" Target="slides/slide93.xml"/>
  <Relationship Id="rId96" Type="http://schemas.openxmlformats.org/officeDocument/2006/relationships/slide" Target="slides/slide94.xml"/>
  <Relationship Id="rId97" Type="http://schemas.openxmlformats.org/officeDocument/2006/relationships/slide" Target="slides/slide95.xml"/>
  <Relationship Id="rId98" Type="http://schemas.openxmlformats.org/officeDocument/2006/relationships/slide" Target="slides/slide96.xml"/>
  <Relationship Id="rId99" Type="http://schemas.openxmlformats.org/officeDocument/2006/relationships/slide" Target="slides/slide97.xml"/>
  <Relationship Id="rId100" Type="http://schemas.openxmlformats.org/officeDocument/2006/relationships/slide" Target="slides/slide98.xml"/>
  <Relationship Id="rId101" Type="http://schemas.openxmlformats.org/officeDocument/2006/relationships/slide" Target="slides/slide99.xml"/>
  <Relationship Id="rId102" Type="http://schemas.openxmlformats.org/officeDocument/2006/relationships/slide" Target="slides/slide100.xml"/>
  <Relationship Id="rId103" Type="http://schemas.openxmlformats.org/officeDocument/2006/relationships/slide" Target="slides/slide101.xml"/>
  <Relationship Id="rId104" Type="http://schemas.openxmlformats.org/officeDocument/2006/relationships/slide" Target="slides/slide102.xml"/>
  <Relationship Id="rId105" Type="http://schemas.openxmlformats.org/officeDocument/2006/relationships/slide" Target="slides/slide103.xml"/>
  <Relationship Id="rId106" Type="http://schemas.openxmlformats.org/officeDocument/2006/relationships/slide" Target="slides/slide104.xml"/>
  <Relationship Id="rId107" Type="http://schemas.openxmlformats.org/officeDocument/2006/relationships/slide" Target="slides/slide105.xml"/>
  <Relationship Id="rId108" Type="http://schemas.openxmlformats.org/officeDocument/2006/relationships/slide" Target="slides/slide106.xml"/>
  <Relationship Id="rId109" Type="http://schemas.openxmlformats.org/officeDocument/2006/relationships/slide" Target="slides/slide107.xml"/>
  <Relationship Id="rId110" Type="http://schemas.openxmlformats.org/officeDocument/2006/relationships/slide" Target="slides/slide108.xml"/>
  <Relationship Id="rId111" Type="http://schemas.openxmlformats.org/officeDocument/2006/relationships/slide" Target="slides/slide109.xml"/>
  <Relationship Id="rId112" Type="http://schemas.openxmlformats.org/officeDocument/2006/relationships/slide" Target="slides/slide110.xml"/>
  <Relationship Id="rId113" Type="http://schemas.openxmlformats.org/officeDocument/2006/relationships/slide" Target="slides/slide111.xml"/>
  <Relationship Id="rId114" Type="http://schemas.openxmlformats.org/officeDocument/2006/relationships/slide" Target="slides/slide112.xml"/>
  <Relationship Id="rId115" Type="http://schemas.openxmlformats.org/officeDocument/2006/relationships/slide" Target="slides/slide113.xml"/>
  <Relationship Id="rId116" Type="http://schemas.openxmlformats.org/officeDocument/2006/relationships/slide" Target="slides/slide114.xml"/>
  <Relationship Id="rId117" Type="http://schemas.openxmlformats.org/officeDocument/2006/relationships/slide" Target="slides/slide115.xml"/>
  <Relationship Id="rId118" Type="http://schemas.openxmlformats.org/officeDocument/2006/relationships/slide" Target="slides/slide116.xml"/>
  <Relationship Id="rId119" Type="http://schemas.openxmlformats.org/officeDocument/2006/relationships/slide" Target="slides/slide117.xml"/>
  <Relationship Id="rId120" Type="http://schemas.openxmlformats.org/officeDocument/2006/relationships/slide" Target="slides/slide118.xml"/>
  <Relationship Id="rId121" Type="http://schemas.openxmlformats.org/officeDocument/2006/relationships/slide" Target="slides/slide119.xml"/>
  <Relationship Id="rId122" Type="http://schemas.openxmlformats.org/officeDocument/2006/relationships/slide" Target="slides/slide120.xml"/>
  <Relationship Id="rId123" Type="http://schemas.openxmlformats.org/officeDocument/2006/relationships/slide" Target="slides/slide121.xml"/>
  <Relationship Id="rId124" Type="http://schemas.openxmlformats.org/officeDocument/2006/relationships/slide" Target="slides/slide122.xml"/>
  <Relationship Id="rId125" Type="http://schemas.openxmlformats.org/officeDocument/2006/relationships/slide" Target="slides/slide123.xml"/>
  <Relationship Id="rId126" Type="http://schemas.openxmlformats.org/officeDocument/2006/relationships/slide" Target="slides/slide124.xml"/>
  <Relationship Id="rId127" Type="http://schemas.openxmlformats.org/officeDocument/2006/relationships/slide" Target="slides/slide125.xml"/>
  <Relationship Id="rId128" Type="http://schemas.openxmlformats.org/officeDocument/2006/relationships/slide" Target="slides/slide126.xml"/>
  <Relationship Id="rId129" Type="http://schemas.openxmlformats.org/officeDocument/2006/relationships/slide" Target="slides/slide127.xml"/>
  <Relationship Id="rId130" Type="http://schemas.openxmlformats.org/officeDocument/2006/relationships/slide" Target="slides/slide128.xml"/>
  <Relationship Id="rId131" Type="http://schemas.openxmlformats.org/officeDocument/2006/relationships/slide" Target="slides/slide129.xml"/>
  <Relationship Id="rId132" Type="http://schemas.openxmlformats.org/officeDocument/2006/relationships/slide" Target="slides/slide130.xml"/>
  <Relationship Id="rId133" Type="http://schemas.openxmlformats.org/officeDocument/2006/relationships/slide" Target="slides/slide131.xml"/>
  <Relationship Id="rId134" Type="http://schemas.openxmlformats.org/officeDocument/2006/relationships/slide" Target="slides/slide132.xml"/>
  <Relationship Id="rId135" Type="http://schemas.openxmlformats.org/officeDocument/2006/relationships/slide" Target="slides/slide133.xml"/>
  <Relationship Id="rId136" Type="http://schemas.openxmlformats.org/officeDocument/2006/relationships/slide" Target="slides/slide134.xml"/>
  <Relationship Id="rId137" Type="http://schemas.openxmlformats.org/officeDocument/2006/relationships/slide" Target="slides/slide135.xml"/>
  <Relationship Id="rId138" Type="http://schemas.openxmlformats.org/officeDocument/2006/relationships/slide" Target="slides/slide136.xml"/>
  <Relationship Id="rId139" Type="http://schemas.openxmlformats.org/officeDocument/2006/relationships/presProps" Target="presProps.xml"/>
  <Relationship Id="rId140" Type="http://schemas.openxmlformats.org/officeDocument/2006/relationships/viewProps" Target="viewProps.xml"/>
  <Relationship Id="rId141"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Carlos Cas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checklist-de-pedido-y-entrega-sin-huecos]]></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checklist-de-pedido-y-entrega-sin-huecos]]></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cklist de pedido y entrega sin huecos» (2 de 7).]]></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cklist de pedido y entrega sin huecos» (3 de 7).]]></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cklist de pedido y entrega sin huecos» (4 de 7).]]></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cklist de pedido y entrega sin huecos» (5 de 7).]]></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cklist de pedido y entrega sin huecos» (6 de 7).]]></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cklist de pedido y entrega sin huecos» (7 de 7).]]></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 El hueco que se paga caro» (2 de 4).]]></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 El hueco que se paga caro» (3 de 4).]]></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 El hueco que se paga caro» (4 de 4).]]></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1-hueco-supuesto.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Comparación entre un pedido con huecos rellenados con suposiciones y un pedido documentado puerta a puer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La diferencia entre un pedido que sale y un pedido que llega a lo que se pidi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checklist-de-pedido-y-entrega-sin-huecos]]></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La puerta 1, porque faltan la dirección completa, la planta y las condiciones de acceso de la ob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puerta 1 va la primera porque condiciona a las demás: sin dirección completa, planta y acceso no se puede prometer una fecha, ni calcular la cantidad con criterio, ni hacer que la ruta llegue. Referencia, fecha y metros son puertas posteriores: se cierran cuando las anteriores están cerrad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partado 1: el hueco anotado frente al supuesto y el orden de las puert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checklist-de-pedido-y-entrega-sin-huecos]]></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2 · Las diez puertas y por qué en ese orden» (2 de 5).]]></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2 · Las diez puertas y por qué en ese orden» (3 de 5).]]></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2 · Las diez puertas y por qué en ese orden» (4 de 5).]]></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2 · Las diez puertas y por qué en ese orden» (5 de 5).]]></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2-diez-puertas.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Matriz de las diez puertas de un pedido con lo que se comprueba, lo que se bloquea y quién avisa en cada u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Cada puerta tiene una comprobación, un bloqueo y un destinatario del avi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checklist-de-pedido-y-entrega-sin-huecos]]></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Dirección con numeral, planta, portal y quién recibe → 1 · Cliente y ob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ódigo completo de la etiqueta, base, acabado y formato → 2 · Referencia, base y acab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ndimiento de la ficha, manos y merma → 3 · Cant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ódigo de color con su ficha de aceptación → 4 · Col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Franja horaria de entrega pactada → 5 · Fecha y venta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nidad, lote, estanqueidad y etiqueta del pedido → 7 · Preparación y pickin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partado 2: mapa de las diez puertas y su orde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checklist-de-pedido-y-entrega-sin-huecos]]></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2 · Relacionar» (2 de 2).]]></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3 · Puertas 1 y 2: con quién y con qué se cuenta» (2 de 5).]]></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3 · Puertas 1 y 2: con quién y con qué se cuenta» (3 de 5).]]></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3 · Puertas 1 y 2: con quién y con qué se cuenta» (4 de 5).]]></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3 · Puertas 1 y 2: con quién y con qué se cuenta» (5 de 5).]]></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puerta 1 pide la dirección completa —calle, numeral, planta, portal— y quién recibe. «En la puerta» es una descripción, no un destino: el transportista puede bajar hasta el portal sin saber a qué planta va, y el reparto se retrasa o vuelve. Lo que no se sabe se escribe como pendiente y se pregunta, no se supon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partado 3: puerta 1 (datos del cliente y de la obra) y puerta 2 (referencia, base, formato y acab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checklist-de-pedido-y-entrega-sin-huecos]]></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4 · Puerta 3: la cantidad que no falla a mitad de obra» (2 de 5).]]></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4 · Puerta 3: la cantidad que no falla a mitad de obra» (3 de 5).]]></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4 · Puerta 3: la cantidad que no falla a mitad de obra» (4 de 5).]]></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4 · Puerta 3: la cantidad que no falla a mitad de obra» (5 de 5).]]></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La cantidad, en cinco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5: 1. Superfici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e escribe de dónde sale y qué huecos se restan. Si no está medida, se indica como estimación pendiente y se avi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checklist-de-pedido-y-entrega-sin-huecos]]></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La cantidad, en cinco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5: 2. Man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as decide el sistema y la ficha del producto, no el ánimo del día ni la gana del cl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checklist-de-pedido-y-entrega-sin-huecos]]></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La cantidad, en cinco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5: 3. Rendi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e copia de la ficha del producto elegido, con su unidad: metros cuadrados por litro y ma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checklist-de-pedido-y-entrega-sin-huecos]]></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La cantidad, en cinco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5: 4. Mer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Un porcentaje declarado y escrito, con su motivo: pérdidas, repasos e irregularidades del param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checklist-de-pedido-y-entrega-sin-huecos]]></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La cantidad, en cinco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5: 5. Envas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e convierte el total en formato disponible y se anota el sobrante previsto, que no es un regalo sino marge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checklist-de-pedido-y-entrega-sin-huecos]]></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46.2 L (tolerancia ±0.2)]]></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210 × 2 = 420 m² pintados. 420 ÷ 10 = 42 L. Con un 10 % de merma: 42 × 1,10 = 46,2 L. En formatos de 15 L y 5 L se preparan tres de 15 L y uno de 5 L, 50 L en total. Las cifras son ficticias: el rendimiento real es el de la ficha del produc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partado 4: cálculo de la cantidad con rendimiento de ficha y merma declar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checklist-de-pedido-y-entrega-sin-huecos]]></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5 · Puertas 4 y 5: el color que se acepta y la fecha que se puede cumplir» (2 de 5).]]></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5 · Puertas 4 y 5: el color que se acepta y la fecha que se puede cumplir» (3 de 5).]]></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5 · Puertas 4 y 5: el color que se acepta y la fecha que se puede cumplir» (4 de 5).]]></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5 · Puertas 4 y 5: el color que se acepta y la fecha que se puede cumplir» (5 de 5).]]></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3-color-y-fecha.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Cuatro tarjetas sobre la puerta de color tintado: qué se comprueba, quién lo acepta, qué se bloquea y qué se ano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En blanco y en formato comercial no hace falta ficha de aceptación de col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checklist-de-pedido-y-entrega-sin-huecos]]></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Pedir la ficha de aceptación del color y, sin ella, dejar bloqueada la preparación del ti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verde de la muestra del año pasado» no es un código de color: es un recuerdo, y además depende del lote de base y de la máquina que mezcla. Sin ficha de aceptación firmada, el tinte no se prepara. La comprobación no se aplaza a la puerta 8, porque para entonces el material ya está tint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partado 5: puerta 4 (color con ficha de aceptación) y puerta 5 (fecha y ventana de entreg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checklist-de-pedido-y-entrega-sin-huecos]]></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Opción múltiple» (2 de 2).]]></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5).]]></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3 de 5).]]></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4 de 5).]]></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5 de 5).]]></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4-porte-preparacion-comprobacion.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Flujo de cinco pasos desde el porte hasta la salida del pedido, con el bloqueo y el aviso en la parte fin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La puerta 8 es la última barrera: si falla, el material se queda den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checklist-de-pedido-y-entrega-sin-huecos]]></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La preparación y la comprobación, en cinco movimien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5: 1. Separar por pedi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ada línea con su etiqueta y su sitio. Nunca se mezclan pedidos parecidos en un mismo palé.]]></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checklist-de-pedido-y-entrega-sin-huecos]]></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La preparación y la comprobación, en cinco movimien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5: 2. Comprobar unidad, lote y col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ada envase se contrasta contra la hoja, no contra el pedido anteri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checklist-de-pedido-y-entrega-sin-huecos]]></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La preparación y la comprobación, en cinco movimien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5: 3. Mirar la estanque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Tapa, costura y goteo. Lo que se ve, se anota en la hoja y no se espera al cl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checklist-de-pedido-y-entrega-sin-huecos]]></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La preparación y la comprobación, en cinco movimien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5: 4. Contrastar hoja y materi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Referencia, envases, litros, color y destino, antes de que el material salga de la tien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checklist-de-pedido-y-entrega-sin-huecos]]></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La preparación y la comprobación, en cinco movimien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5: 5. Registrar la sal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Quién lo entrega, a quién, a qué hora y con qué albarán, firmado por quien recib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checklist-de-pedido-y-entrega-sin-huecos]]></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puerta · almacén · albará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puerta 8 no perdona: es la última barrera antes de que el material salga. Un error detectado aquí se corrige en cinco minutos; el mismo error detectado en casa del cliente cuesta un viaje, un porte y una reclamación. El albarán firmado es lo que convierte una salida en una entrega cerr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partado 6: puertas 6, 7 y 8 (porte, preparación, picking y comprobación previa a la sal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checklist-de-pedido-y-entrega-sin-huecos]]></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7 · Puertas 9 y 10: el albarán y el archivo» (2 de 4).]]></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7 · Puertas 9 y 10: el albarán y el archivo» (3 de 4).]]></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7 · Puertas 9 y 10: el albarán y el archivo» (4 de 4).]]></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Salió» y «entregado» no son lo mismo. La confirmación del cliente por teléfono, sin dejar constancia de en qué condiciones ni con qué albarán, no cierra la puerta 9: el pedido queda entregado a falta de firma y hay que dejar escrito por qué y quién lo sabe. El archivo necesita la hoja y el albará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partado 7: albarán, cierre y archivo; la diferencia entre salida y entreg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checklist-de-pedido-y-entrega-sin-huecos]]></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8 · Seis casos que descuadran el flujo» (2 de 4).]]></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8 · Seis casos que descuadran el flujo» (3 de 4).]]></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8 · Seis casos que descuadran el flujo» (4 de 4).]]></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5-casos-especiales.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Seis tarjetas con los casos especiales: pedido a medida, entrega parcial, transferencia entre tiendas, rotura en el picking, cambio de formato y recogida en tien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Cada caso especial tiene su puerta, su bloqueo y su destinatario del avi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checklist-de-pedido-y-entrega-sin-huecos]]></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El código de color del envase no coincide con el de la hoja. → Puerta 8 · Comprob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En la comprobación final aparecen cuatro envases y la hoja pide cinco. → Puerta 8 · Comprob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La base tintada no tiene ficha de aceptación firmada. → Puerta 4 · Col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El color acordado se describe de palabra, sin código. → Puerta 4 · Col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Falta un envase de 5 L de los tres del pedido. → Puerta 7 · Prepar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Un bote de 15 L llega con la tapa deformada. → Puerta 7 · Prepar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partado 8: los seis casos especiales y la puerta donde se detecta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checklist-de-pedido-y-entrega-sin-huecos]]></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8 · Clasificar» (2 de 2).]]></a:t>
            </a:r>
          </a:p>
        </p:txBody>
      </p:sp>
    </p:spTree>
  </p:cSld>
</p:notes>
</file>

<file path=ppt/notesSlides/notesSlide7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9 · Caso resuelto (ficticio): la fachada de 210 m²» (2 de 5).]]></a:t>
            </a:r>
          </a:p>
        </p:txBody>
      </p:sp>
    </p:spTree>
  </p:cSld>
</p:notes>
</file>

<file path=ppt/notesSlides/notesSlide7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9 · Caso resuelto (ficticio): la fachada de 210 m²» (3 de 5).]]></a:t>
            </a:r>
          </a:p>
        </p:txBody>
      </p:sp>
    </p:spTree>
  </p:cSld>
</p:notes>
</file>

<file path=ppt/notesSlides/notesSlide7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9 · Caso resuelto (ficticio): la fachada de 210 m²» (4 de 5).]]></a:t>
            </a:r>
          </a:p>
        </p:txBody>
      </p:sp>
    </p:spTree>
  </p:cSld>
</p:notes>
</file>

<file path=ppt/notesSlides/notesSlide7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9 · Caso resuelto (ficticio): la fachada de 210 m²» (5 de 5).]]></a:t>
            </a:r>
          </a:p>
        </p:txBody>
      </p:sp>
    </p:spTree>
  </p:cSld>
</p:notes>
</file>

<file path=ppt/notesSlides/notesSlide7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l pedido de la fachada, puerta a puer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10: 1 · Cliente y ob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omunidad de propietarios de Son Verol, con la presidenta como interlocutora y teléfono de contacto. Dirección completa con numeral, planta, portal, ascensor y entrada de materi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checklist-de-pedido-y-entrega-sin-huecos]]></a:t>
            </a:r>
          </a:p>
        </p:txBody>
      </p:sp>
    </p:spTree>
  </p:cSld>
</p:notes>
</file>

<file path=ppt/notesSlides/notesSlide8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l pedido de la fachada, puerta a puer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10: 2 · Referencia, base y acab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xterior al agua en acabado mate, base blanca para tintar, formatos de 15 L y 5 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checklist-de-pedido-y-entrega-sin-huecos]]></a:t>
            </a:r>
          </a:p>
        </p:txBody>
      </p:sp>
    </p:spTree>
  </p:cSld>
</p:notes>
</file>

<file path=ppt/notesSlides/notesSlide8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l pedido de la fachada, puerta a puer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10: 3 · Cant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210 m² por dos manos, ÷ 10 m²/L, con 10 % de merma: 46,2 L. Tres de 15 L y uno de 5 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checklist-de-pedido-y-entrega-sin-huecos]]></a:t>
            </a:r>
          </a:p>
        </p:txBody>
      </p:sp>
    </p:spTree>
  </p:cSld>
</p:notes>
</file>

<file path=ppt/notesSlides/notesSlide8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l pedido de la fachada, puerta a puer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10: 4 · Col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ódigo C-402 con ficha de aceptación firmada. Sin ella no se tintan los bot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checklist-de-pedido-y-entrega-sin-huecos]]></a:t>
            </a:r>
          </a:p>
        </p:txBody>
      </p:sp>
    </p:spTree>
  </p:cSld>
</p:notes>
</file>

<file path=ppt/notesSlides/notesSlide8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l pedido de la fachada, puerta a puer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10: 5 · Fecha y venta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Jueves de 9:00 a 13:00, con la condición de entrada por el portal de serv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checklist-de-pedido-y-entrega-sin-huecos]]></a:t>
            </a:r>
          </a:p>
        </p:txBody>
      </p:sp>
    </p:spTree>
  </p:cSld>
</p:notes>
</file>

<file path=ppt/notesSlides/notesSlide8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l pedido de la fachada, puerta a puer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6 de 10: 6 · Transporte y por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Modalidad según la empresa; porte «pendiente de definir» y aviso a la comunidad cuando cons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checklist-de-pedido-y-entrega-sin-huecos]]></a:t>
            </a:r>
          </a:p>
        </p:txBody>
      </p:sp>
    </p:spTree>
  </p:cSld>
</p:notes>
</file>

<file path=ppt/notesSlides/notesSlide8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l pedido de la fachada, puerta a puer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7 de 10: 7 · Preparación y pickin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uatro envases separados y etiquetados; el de 5 L con tapa deformada se segrega, se sustituye y se ano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checklist-de-pedido-y-entrega-sin-huecos]]></a:t>
            </a:r>
          </a:p>
        </p:txBody>
      </p:sp>
    </p:spTree>
  </p:cSld>
</p:notes>
</file>

<file path=ppt/notesSlides/notesSlide8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l pedido de la fachada, puerta a puer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8 de 10: 8 · Comprob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Hoja contra material: cuatro envases, 50 L, C-402, destino correcto. Cuadra y sa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checklist-de-pedido-y-entrega-sin-huecos]]></a:t>
            </a:r>
          </a:p>
        </p:txBody>
      </p:sp>
    </p:spTree>
  </p:cSld>
</p:notes>
</file>

<file path=ppt/notesSlides/notesSlide8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l pedido de la fachada, puerta a puer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9 de 10: 9 · Albarán y cierr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lbarán firmado por el secretario de la comunidad a las 10:20, con cantidad y col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checklist-de-pedido-y-entrega-sin-huecos]]></a:t>
            </a:r>
          </a:p>
        </p:txBody>
      </p:sp>
    </p:spTree>
  </p:cSld>
</p:notes>
</file>

<file path=ppt/notesSlides/notesSlide8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l pedido de la fachada, puerta a puer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0 de 10: 10 · Archiv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Hoja, albarán y ficha de aceptación de color en el expediente 4-118.]]></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checklist-de-pedido-y-entrega-sin-huecos]]></a:t>
            </a:r>
          </a:p>
        </p:txBody>
      </p:sp>
    </p:spTree>
  </p:cSld>
</p:notes>
</file>

<file path=ppt/notesSlides/notesSlide8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superficie · manos · rendimiento · merma · ficha · albará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cantidad sigue siempre el mismo orden: superficie por manos, divididas por el rendimiento de la ficha, más una merma declarada. El color se acepta con una ficha antes de tintar y el pedido solo se archiva como entregado con el albarán firm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partado 9: recorrido completo de las diez puertas del pedido de la fach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checklist-de-pedido-y-entrega-sin-huecos]]></a:t>
            </a:r>
          </a:p>
        </p:txBody>
      </p:sp>
    </p:spTree>
  </p:cSld>
</p:notes>
</file>

<file path=ppt/notesSlides/notesSlide9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0 · Errores que se pagan solos» (2 de 4).]]></a:t>
            </a:r>
          </a:p>
        </p:txBody>
      </p:sp>
    </p:spTree>
  </p:cSld>
</p:notes>
</file>

<file path=ppt/notesSlides/notesSlide9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0 · Errores que se pagan solos» (3 de 4).]]></a:t>
            </a:r>
          </a:p>
        </p:txBody>
      </p:sp>
    </p:spTree>
  </p:cSld>
</p:notes>
</file>

<file path=ppt/notesSlides/notesSlide9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0 · Errores que se pagan solos» (4 de 4).]]></a:t>
            </a:r>
          </a:p>
        </p:txBody>
      </p:sp>
    </p:spTree>
  </p:cSld>
</p:notes>
</file>

<file path=ppt/notesSlides/notesSlide9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Anoto el verde de la muestra del cliente y seguim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s tres primeras sustituyen datos por suposiciones: el porte no está confirmado, un color descrito de palabra no es un código con ficha de aceptación, y la puerta 8 no es «ya lo veremos en la ruta»: lo que no se comprueba antes de salir sale con el error dentro. Las dos últimas sí se sostienen: la cantidad con merma declarada y la sustitución documentada de un envase dañ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partado 10: errores frecuentes y su consecu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checklist-de-pedido-y-entrega-sin-huecos]]></a:t>
            </a:r>
          </a:p>
        </p:txBody>
      </p:sp>
    </p:spTree>
  </p:cSld>
</p:notes>
</file>

<file path=ppt/notesSlides/notesSlide9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1 · Lo que la hoja no decide, y cuándo escalar» (2 de 4).]]></a:t>
            </a:r>
          </a:p>
        </p:txBody>
      </p:sp>
    </p:spTree>
  </p:cSld>
</p:notes>
</file>

<file path=ppt/notesSlides/notesSlide9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1 · Lo que la hoja no decide, y cuándo escalar» (3 de 4).]]></a:t>
            </a:r>
          </a:p>
        </p:txBody>
      </p:sp>
    </p:spTree>
  </p:cSld>
</p:notes>
</file>

<file path=ppt/notesSlides/notesSlide9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1 · Lo que la hoja no decide, y cuándo escalar» (4 de 4).]]></a:t>
            </a:r>
          </a:p>
        </p:txBody>
      </p:sp>
    </p:spTree>
  </p:cSld>
</p:notes>
</file>

<file path=ppt/notesSlides/notesSlide9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Recalcular envases y porte, dejar el cambio anotado y escalarlo a quien autoriza las excepciones de formato antes de preparar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cambio de formato altera el número de envases, la comprobación, el porte y, en este caso, el compromiso de fecha. Mientras no se sepa quién autoriza una excepción de formato, el material no se prepara. Ajustar una parte del pedido o cambiar la modalidad sin avisar produce una entrega que no coincide con la hoja y una reclamación en la puerta 9.]]></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partado 11: límites de la hoja, escalado y decisiones pendientes de dire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checklist-de-pedido-y-entrega-sin-huecos]]></a:t>
            </a:r>
          </a:p>
        </p:txBody>
      </p:sp>
    </p:spTree>
  </p:cSld>
</p:notes>
</file>

<file path=ppt/notesSlides/notesSlide10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10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checklist-de-pedido-y-entrega-sin-huecos]]></a:t>
            </a:r>
          </a:p>
        </p:txBody>
      </p:sp>
    </p:spTree>
  </p:cSld>
</p:notes>
</file>

<file path=ppt/notesSlides/notesSlide10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checklist-de-pedido-y-entrega-sin-huecos]]></a:t>
            </a:r>
          </a:p>
        </p:txBody>
      </p:sp>
    </p:spTree>
  </p:cSld>
</p:notes>
</file>

<file path=ppt/notesSlides/notesSlide10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checklist-de-pedido-y-entrega-sin-huecos]]></a:t>
            </a:r>
          </a:p>
        </p:txBody>
      </p:sp>
    </p:spTree>
  </p:cSld>
</p:notes>
</file>

<file path=ppt/notesSlides/notesSlide10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checklist-de-pedido-y-entrega-sin-huecos]]></a:t>
            </a:r>
          </a:p>
        </p:txBody>
      </p:sp>
    </p:spTree>
  </p:cSld>
</p:notes>
</file>

<file path=ppt/notesSlides/notesSlide10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checklist-de-pedido-y-entrega-sin-huecos]]></a:t>
            </a:r>
          </a:p>
        </p:txBody>
      </p:sp>
    </p:spTree>
  </p:cSld>
</p:notes>
</file>

<file path=ppt/notesSlides/notesSlide10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checklist-de-pedido-y-entrega-sin-huecos]]></a:t>
            </a:r>
          </a:p>
        </p:txBody>
      </p:sp>
    </p:spTree>
  </p:cSld>
</p:notes>
</file>

<file path=ppt/notesSlides/notesSlide10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checklist-de-pedido-y-entrega-sin-huecos]]></a:t>
            </a:r>
          </a:p>
        </p:txBody>
      </p:sp>
    </p:spTree>
  </p:cSld>
</p:notes>
</file>

<file path=ppt/notesSlides/notesSlide10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checklist-de-pedido-y-entrega-sin-huecos]]></a:t>
            </a:r>
          </a:p>
        </p:txBody>
      </p:sp>
    </p:spTree>
  </p:cSld>
</p:notes>
</file>

<file path=ppt/notesSlides/notesSlide1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checklist-de-pedido-y-entrega-sin-huecos]]></a:t>
            </a:r>
          </a:p>
        </p:txBody>
      </p:sp>
    </p:spTree>
  </p:cSld>
</p:notes>
</file>

<file path=ppt/notesSlides/notesSlide1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Herramienta de trabajo: hoja de pedido por diez puertas» (2 de 2).]]></a:t>
            </a:r>
          </a:p>
        </p:txBody>
      </p:sp>
    </p:spTree>
  </p:cSld>
</p:notes>
</file>

<file path=ppt/notesSlides/notesSlide1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Repaso activo · Memoria: puerta y bloque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checklist-de-pedido-y-entrega-sin-huecos]]></a:t>
            </a:r>
          </a:p>
        </p:txBody>
      </p:sp>
    </p:spTree>
  </p:cSld>
</p:notes>
</file>

<file path=ppt/notesSlides/notesSlide1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Repaso activo · Memoria: puerta y bloque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checklist-de-pedido-y-entrega-sin-huecos]]></a:t>
            </a:r>
          </a:p>
        </p:txBody>
      </p:sp>
    </p:spTree>
  </p:cSld>
</p:notes>
</file>

<file path=ppt/notesSlides/notesSlide1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Repaso activo · Memoria: puerta y bloque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checklist-de-pedido-y-entrega-sin-huecos]]></a:t>
            </a:r>
          </a:p>
        </p:txBody>
      </p:sp>
    </p:spTree>
  </p:cSld>
</p:notes>
</file>

<file path=ppt/notesSlides/notesSlide1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se comprueba en la puerta 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Nombre, dirección con numeral, planta, portal, quién recibe y cómo se acced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checklist-de-pedido-y-entrega-sin-huecos]]></a:t>
            </a:r>
          </a:p>
        </p:txBody>
      </p:sp>
    </p:spTree>
  </p:cSld>
</p:notes>
</file>

<file path=ppt/notesSlides/notesSlide1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1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Por qué la cantidad lleva mer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Cubre pérdidas, repasos e irregularidades del paramento; sin ella falta material a mitad de ob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checklist-de-pedido-y-entrega-sin-huecos]]></a:t>
            </a:r>
          </a:p>
        </p:txBody>
      </p:sp>
    </p:spTree>
  </p:cSld>
</p:notes>
</file>

<file path=ppt/notesSlides/notesSlide1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1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pasa sin ficha de aceptación de col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No se tintan los botes: el color se resuelve antes de que el material se muev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checklist-de-pedido-y-entrega-sin-huecos]]></a:t>
            </a:r>
          </a:p>
        </p:txBody>
      </p:sp>
    </p:spTree>
  </p:cSld>
</p:notes>
</file>

<file path=ppt/notesSlides/notesSlide1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1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diferencia hay entre porte y transpor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El transporte es cómo sale el material; el porte es qué se cobra por ello, y es una decisión de la empre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checklist-de-pedido-y-entrega-sin-huecos]]></a:t>
            </a:r>
          </a:p>
        </p:txBody>
      </p:sp>
    </p:spTree>
  </p:cSld>
</p:notes>
</file>

<file path=ppt/notesSlides/notesSlide1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1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ándo se puede corregir un err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Antes de que el material salga, en la puerta 8. En la ruta ya no se corrige: se devuelv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checklist-de-pedido-y-entrega-sin-huecos]]></a:t>
            </a:r>
          </a:p>
        </p:txBody>
      </p:sp>
    </p:spTree>
  </p:cSld>
</p:notes>
</file>

<file path=ppt/notesSlides/notesSlide1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1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se archiva al fin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La hoja rellenada, el albarán firmado y la ficha de aceptación de color si lo hub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checklist-de-pedido-y-entrega-sin-huecos]]></a:t>
            </a:r>
          </a:p>
        </p:txBody>
      </p:sp>
    </p:spTree>
  </p:cSld>
</p:notes>
</file>

<file path=ppt/notesSlides/notesSlide1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6.]]></a:t>
            </a:r>
          </a:p>
        </p:txBody>
      </p:sp>
    </p:spTree>
  </p:cSld>
</p:notes>
</file>

<file path=ppt/notesSlides/notesSlide1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Chequeo: cerrar un pedido sin huec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checklist-de-pedido-y-entrega-sin-huecos]]></a:t>
            </a:r>
          </a:p>
        </p:txBody>
      </p:sp>
    </p:spTree>
  </p:cSld>
</p:notes>
</file>

<file path=ppt/notesSlides/notesSlide1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queo: cerrar un pedido sin huecos» (2 de 3).]]></a:t>
            </a:r>
          </a:p>
        </p:txBody>
      </p:sp>
    </p:spTree>
  </p:cSld>
</p:notes>
</file>

<file path=ppt/notesSlides/notesSlide1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queo: cerrar un pedido sin huecos» (3 de 3).]]></a:t>
            </a:r>
          </a:p>
        </p:txBody>
      </p:sp>
    </p:spTree>
  </p:cSld>
</p:notes>
</file>

<file path=ppt/notesSlides/notesSlide1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2 de 6).]]></a:t>
            </a:r>
          </a:p>
        </p:txBody>
      </p:sp>
    </p:spTree>
  </p:cSld>
</p:notes>
</file>

<file path=ppt/notesSlides/notesSlide1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3 de 6).]]></a:t>
            </a:r>
          </a:p>
        </p:txBody>
      </p:sp>
    </p:spTree>
  </p:cSld>
</p:notes>
</file>

<file path=ppt/notesSlides/notesSlide1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4 de 6).]]></a:t>
            </a:r>
          </a:p>
        </p:txBody>
      </p:sp>
    </p:spTree>
  </p:cSld>
</p:notes>
</file>

<file path=ppt/notesSlides/notesSlide1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5 de 6).]]></a:t>
            </a:r>
          </a:p>
        </p:txBody>
      </p:sp>
    </p:spTree>
  </p:cSld>
</p:notes>
</file>

<file path=ppt/notesSlides/notesSlide1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6 de 6).]]></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30743" r:id="rId1"/>
    <p:sldLayoutId id="2482430744" r:id="rId2"/>
    <p:sldLayoutId id="2482430745" r:id="rId3"/>
    <p:sldLayoutId id="2482430746"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67d563562bc3931d883be7d69daaade90b5f59cde6dbdbe11.jpg"/>
  <Relationship Id="rId3" Type="http://schemas.openxmlformats.org/officeDocument/2006/relationships/hyperlink" Target="https://pinturasespecializadas.lumbre.lat/object/checklist-de-pedido-y-entrega-sin-huecos"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hecklist-de-pedido-y-entrega-sin-huecos"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hecklist-de-pedido-y-entrega-sin-huecos"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hecklist-de-pedido-y-entrega-sin-huecos" TargetMode="Externa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hecklist-de-pedido-y-entrega-sin-huecos" TargetMode="External"/>
  <Relationship Id="rId3"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hecklist-de-pedido-y-entrega-sin-huecos"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hecklist-de-pedido-y-entrega-sin-huecos"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hecklist-de-pedido-y-entrega-sin-huecos"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hecklist-de-pedido-y-entrega-sin-huecos"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hecklist-de-pedido-y-entrega-sin-huecos"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hecklist-de-pedido-y-entrega-sin-huecos" TargetMode="Externa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hecklist-de-pedido-y-entrega-sin-huecos"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hecklist-de-pedido-y-entrega-sin-huecos"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hecklist-de-pedido-y-entrega-sin-huecos"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1-hueco-supuesto2.jpg"/>
  <Relationship Id="rId3" Type="http://schemas.openxmlformats.org/officeDocument/2006/relationships/hyperlink" Target="https://pinturasespecializadas.lumbre.lat/object/checklist-de-pedido-y-entrega-sin-huecos" TargetMode="External"/>
  <Relationship Id="rId4" Type="http://schemas.openxmlformats.org/officeDocument/2006/relationships/hyperlink" Target="https://pinturasespecializadas.lumbre.lat/object/checklist-de-pedido-y-entrega-sin-huecos" TargetMode="External"/>
  <Relationship Id="rId5"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hecklist-de-pedido-y-entrega-sin-huecos"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hecklist-de-pedido-y-entrega-sin-huecos" TargetMode="Externa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hecklist-de-pedido-y-entrega-sin-huecos"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hecklist-de-pedido-y-entrega-sin-huecos"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hecklist-de-pedido-y-entrega-sin-huecos"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hecklist-de-pedido-y-entrega-sin-huecos"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2-diez-puertas3.jpg"/>
  <Relationship Id="rId3" Type="http://schemas.openxmlformats.org/officeDocument/2006/relationships/hyperlink" Target="https://pinturasespecializadas.lumbre.lat/object/checklist-de-pedido-y-entrega-sin-huecos" TargetMode="External"/>
  <Relationship Id="rId4" Type="http://schemas.openxmlformats.org/officeDocument/2006/relationships/hyperlink" Target="https://pinturasespecializadas.lumbre.lat/object/checklist-de-pedido-y-entrega-sin-huecos" TargetMode="External"/>
  <Relationship Id="rId5"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hecklist-de-pedido-y-entrega-sin-huecos"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hecklist-de-pedido-y-entrega-sin-huecos"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hecklist-de-pedido-y-entrega-sin-huecos" TargetMode="Externa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hecklist-de-pedido-y-entrega-sin-huecos"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hecklist-de-pedido-y-entrega-sin-huecos"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hecklist-de-pedido-y-entrega-sin-huecos"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hecklist-de-pedido-y-entrega-sin-huecos"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hecklist-de-pedido-y-entrega-sin-huecos"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hecklist-de-pedido-y-entrega-sin-huecos" TargetMode="Externa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hecklist-de-pedido-y-entrega-sin-huecos"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hecklist-de-pedido-y-entrega-sin-huecos"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hecklist-de-pedido-y-entrega-sin-huecos"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hecklist-de-pedido-y-entrega-sin-huecos"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hecklist-de-pedido-y-entrega-sin-huecos"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hecklist-de-pedido-y-entrega-sin-huecos"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hecklist-de-pedido-y-entrega-sin-huecos"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hecklist-de-pedido-y-entrega-sin-huecos"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hecklist-de-pedido-y-entrega-sin-huecos"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hecklist-de-pedido-y-entrega-sin-huecos"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hecklist-de-pedido-y-entrega-sin-huecos" TargetMode="Externa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hecklist-de-pedido-y-entrega-sin-huecos"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hecklist-de-pedido-y-entrega-sin-huecos"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hecklist-de-pedido-y-entrega-sin-huecos"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hecklist-de-pedido-y-entrega-sin-huecos"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3-color-y-fecha4.jpg"/>
  <Relationship Id="rId3" Type="http://schemas.openxmlformats.org/officeDocument/2006/relationships/hyperlink" Target="https://pinturasespecializadas.lumbre.lat/object/checklist-de-pedido-y-entrega-sin-huecos" TargetMode="External"/>
  <Relationship Id="rId4" Type="http://schemas.openxmlformats.org/officeDocument/2006/relationships/hyperlink" Target="https://pinturasespecializadas.lumbre.lat/object/checklist-de-pedido-y-entrega-sin-huecos" TargetMode="External"/>
  <Relationship Id="rId5"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hecklist-de-pedido-y-entrega-sin-huecos"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hecklist-de-pedido-y-entrega-sin-huecos"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hecklist-de-pedido-y-entrega-sin-huecos" TargetMode="Externa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hecklist-de-pedido-y-entrega-sin-huecos"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hecklist-de-pedido-y-entrega-sin-huecos"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hecklist-de-pedido-y-entrega-sin-huecos"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hecklist-de-pedido-y-entrega-sin-huecos"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4-porte-preparacion-comprobacion5.jpg"/>
  <Relationship Id="rId3" Type="http://schemas.openxmlformats.org/officeDocument/2006/relationships/hyperlink" Target="https://pinturasespecializadas.lumbre.lat/object/checklist-de-pedido-y-entrega-sin-huecos" TargetMode="External"/>
  <Relationship Id="rId4" Type="http://schemas.openxmlformats.org/officeDocument/2006/relationships/hyperlink" Target="https://pinturasespecializadas.lumbre.lat/object/checklist-de-pedido-y-entrega-sin-huecos" TargetMode="External"/>
  <Relationship Id="rId5"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hecklist-de-pedido-y-entrega-sin-huecos" TargetMode="External"/>
  <Relationship Id="rId3"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hecklist-de-pedido-y-entrega-sin-huecos" TargetMode="External"/>
  <Relationship Id="rId3"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hecklist-de-pedido-y-entrega-sin-huecos" TargetMode="External"/>
  <Relationship Id="rId3"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hecklist-de-pedido-y-entrega-sin-huecos" TargetMode="External"/>
  <Relationship Id="rId3"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hecklist-de-pedido-y-entrega-sin-huecos" TargetMode="External"/>
  <Relationship Id="rId3"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hecklist-de-pedido-y-entrega-sin-huecos" TargetMode="External"/>
  <Relationship Id="rId3"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hecklist-de-pedido-y-entrega-sin-huecos" TargetMode="Externa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hecklist-de-pedido-y-entrega-sin-huecos" TargetMode="External"/>
  <Relationship Id="rId3"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hecklist-de-pedido-y-entrega-sin-huecos" TargetMode="External"/>
  <Relationship Id="rId3"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hecklist-de-pedido-y-entrega-sin-huecos" TargetMode="External"/>
  <Relationship Id="rId3"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hecklist-de-pedido-y-entrega-sin-huecos" TargetMode="External"/>
  <Relationship Id="rId3"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hecklist-de-pedido-y-entrega-sin-huecos" TargetMode="Externa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hecklist-de-pedido-y-entrega-sin-huecos" TargetMode="External"/>
  <Relationship Id="rId3"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hecklist-de-pedido-y-entrega-sin-huecos" TargetMode="External"/>
  <Relationship Id="rId3"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hecklist-de-pedido-y-entrega-sin-huecos" TargetMode="External"/>
  <Relationship Id="rId3"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5-casos-especiales6.jpg"/>
  <Relationship Id="rId3" Type="http://schemas.openxmlformats.org/officeDocument/2006/relationships/hyperlink" Target="https://pinturasespecializadas.lumbre.lat/object/checklist-de-pedido-y-entrega-sin-huecos" TargetMode="External"/>
  <Relationship Id="rId4" Type="http://schemas.openxmlformats.org/officeDocument/2006/relationships/hyperlink" Target="https://pinturasespecializadas.lumbre.lat/object/checklist-de-pedido-y-entrega-sin-huecos" TargetMode="External"/>
  <Relationship Id="rId5"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hecklist-de-pedido-y-entrega-sin-huecos" TargetMode="External"/>
  <Relationship Id="rId3" Type="http://schemas.openxmlformats.org/officeDocument/2006/relationships/notesSlide" Target="../notesSlides/notesSlide72.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hecklist-de-pedido-y-entrega-sin-huecos" TargetMode="External"/>
  <Relationship Id="rId3" Type="http://schemas.openxmlformats.org/officeDocument/2006/relationships/notesSlide" Target="../notesSlides/notesSlide73.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hecklist-de-pedido-y-entrega-sin-huecos" TargetMode="Externa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hecklist-de-pedido-y-entrega-sin-huecos" TargetMode="External"/>
  <Relationship Id="rId3" Type="http://schemas.openxmlformats.org/officeDocument/2006/relationships/notesSlide" Target="../notesSlides/notesSlide75.xml"/>
</Relationships>

</file>

<file path=ppt/slides/_rels/slide7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hecklist-de-pedido-y-entrega-sin-huecos" TargetMode="External"/>
  <Relationship Id="rId3" Type="http://schemas.openxmlformats.org/officeDocument/2006/relationships/notesSlide" Target="../notesSlides/notesSlide76.xml"/>
</Relationships>

</file>

<file path=ppt/slides/_rels/slide7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hecklist-de-pedido-y-entrega-sin-huecos" TargetMode="External"/>
  <Relationship Id="rId3" Type="http://schemas.openxmlformats.org/officeDocument/2006/relationships/notesSlide" Target="../notesSlides/notesSlide77.xml"/>
</Relationships>

</file>

<file path=ppt/slides/_rels/slide7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hecklist-de-pedido-y-entrega-sin-huecos" TargetMode="External"/>
  <Relationship Id="rId3" Type="http://schemas.openxmlformats.org/officeDocument/2006/relationships/notesSlide" Target="../notesSlides/notesSlide78.xml"/>
</Relationships>

</file>

<file path=ppt/slides/_rels/slide7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hecklist-de-pedido-y-entrega-sin-huecos" TargetMode="External"/>
  <Relationship Id="rId3" Type="http://schemas.openxmlformats.org/officeDocument/2006/relationships/notesSlide" Target="../notesSlides/notesSlide79.xml"/>
</Relationships>

</file>

<file path=ppt/slides/_rels/slide8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hecklist-de-pedido-y-entrega-sin-huecos" TargetMode="External"/>
  <Relationship Id="rId3" Type="http://schemas.openxmlformats.org/officeDocument/2006/relationships/notesSlide" Target="../notesSlides/notesSlide80.xml"/>
</Relationships>

</file>

<file path=ppt/slides/_rels/slide8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hecklist-de-pedido-y-entrega-sin-huecos" TargetMode="External"/>
  <Relationship Id="rId3" Type="http://schemas.openxmlformats.org/officeDocument/2006/relationships/notesSlide" Target="../notesSlides/notesSlide81.xml"/>
</Relationships>

</file>

<file path=ppt/slides/_rels/slide8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hecklist-de-pedido-y-entrega-sin-huecos" TargetMode="External"/>
  <Relationship Id="rId3" Type="http://schemas.openxmlformats.org/officeDocument/2006/relationships/notesSlide" Target="../notesSlides/notesSlide82.xml"/>
</Relationships>

</file>

<file path=ppt/slides/_rels/slide8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hecklist-de-pedido-y-entrega-sin-huecos" TargetMode="External"/>
  <Relationship Id="rId3" Type="http://schemas.openxmlformats.org/officeDocument/2006/relationships/notesSlide" Target="../notesSlides/notesSlide83.xml"/>
</Relationships>

</file>

<file path=ppt/slides/_rels/slide8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hecklist-de-pedido-y-entrega-sin-huecos" TargetMode="External"/>
  <Relationship Id="rId3" Type="http://schemas.openxmlformats.org/officeDocument/2006/relationships/notesSlide" Target="../notesSlides/notesSlide84.xml"/>
</Relationships>

</file>

<file path=ppt/slides/_rels/slide8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hecklist-de-pedido-y-entrega-sin-huecos" TargetMode="External"/>
  <Relationship Id="rId3" Type="http://schemas.openxmlformats.org/officeDocument/2006/relationships/notesSlide" Target="../notesSlides/notesSlide85.xml"/>
</Relationships>

</file>

<file path=ppt/slides/_rels/slide8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hecklist-de-pedido-y-entrega-sin-huecos" TargetMode="External"/>
  <Relationship Id="rId3" Type="http://schemas.openxmlformats.org/officeDocument/2006/relationships/notesSlide" Target="../notesSlides/notesSlide86.xml"/>
</Relationships>

</file>

<file path=ppt/slides/_rels/slide8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hecklist-de-pedido-y-entrega-sin-huecos" TargetMode="External"/>
  <Relationship Id="rId3" Type="http://schemas.openxmlformats.org/officeDocument/2006/relationships/notesSlide" Target="../notesSlides/notesSlide87.xml"/>
</Relationships>

</file>

<file path=ppt/slides/_rels/slide8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hecklist-de-pedido-y-entrega-sin-huecos" TargetMode="External"/>
  <Relationship Id="rId3" Type="http://schemas.openxmlformats.org/officeDocument/2006/relationships/notesSlide" Target="../notesSlides/notesSlide88.xml"/>
</Relationships>

</file>

<file path=ppt/slides/_rels/slide8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hecklist-de-pedido-y-entrega-sin-huecos" TargetMode="External"/>
  <Relationship Id="rId3" Type="http://schemas.openxmlformats.org/officeDocument/2006/relationships/notesSlide" Target="../notesSlides/notesSlide89.xml"/>
</Relationships>

</file>

<file path=ppt/slides/_rels/slide9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hecklist-de-pedido-y-entrega-sin-huecos" TargetMode="External"/>
</Relationships>

</file>

<file path=ppt/slides/_rels/slide9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hecklist-de-pedido-y-entrega-sin-huecos" TargetMode="External"/>
  <Relationship Id="rId3" Type="http://schemas.openxmlformats.org/officeDocument/2006/relationships/notesSlide" Target="../notesSlides/notesSlide91.xml"/>
</Relationships>

</file>

<file path=ppt/slides/_rels/slide9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hecklist-de-pedido-y-entrega-sin-huecos" TargetMode="External"/>
  <Relationship Id="rId3" Type="http://schemas.openxmlformats.org/officeDocument/2006/relationships/notesSlide" Target="../notesSlides/notesSlide92.xml"/>
</Relationships>

</file>

<file path=ppt/slides/_rels/slide9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hecklist-de-pedido-y-entrega-sin-huecos" TargetMode="External"/>
  <Relationship Id="rId3" Type="http://schemas.openxmlformats.org/officeDocument/2006/relationships/notesSlide" Target="../notesSlides/notesSlide93.xml"/>
</Relationships>

</file>

<file path=ppt/slides/_rels/slide9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hecklist-de-pedido-y-entrega-sin-huecos" TargetMode="External"/>
  <Relationship Id="rId3" Type="http://schemas.openxmlformats.org/officeDocument/2006/relationships/notesSlide" Target="../notesSlides/notesSlide94.xml"/>
</Relationships>

</file>

<file path=ppt/slides/_rels/slide9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hecklist-de-pedido-y-entrega-sin-huecos" TargetMode="External"/>
</Relationships>

</file>

<file path=ppt/slides/_rels/slide9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hecklist-de-pedido-y-entrega-sin-huecos" TargetMode="External"/>
  <Relationship Id="rId3" Type="http://schemas.openxmlformats.org/officeDocument/2006/relationships/notesSlide" Target="../notesSlides/notesSlide96.xml"/>
</Relationships>

</file>

<file path=ppt/slides/_rels/slide9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hecklist-de-pedido-y-entrega-sin-huecos" TargetMode="External"/>
  <Relationship Id="rId3" Type="http://schemas.openxmlformats.org/officeDocument/2006/relationships/notesSlide" Target="../notesSlides/notesSlide97.xml"/>
</Relationships>

</file>

<file path=ppt/slides/_rels/slide9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hecklist-de-pedido-y-entrega-sin-huecos" TargetMode="External"/>
  <Relationship Id="rId3" Type="http://schemas.openxmlformats.org/officeDocument/2006/relationships/notesSlide" Target="../notesSlides/notesSlide98.xml"/>
</Relationships>

</file>

<file path=ppt/slides/_rels/slide9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hecklist-de-pedido-y-entrega-sin-huecos" TargetMode="External"/>
  <Relationship Id="rId3" Type="http://schemas.openxmlformats.org/officeDocument/2006/relationships/notesSlide" Target="../notesSlides/notesSlide99.xml"/>
</Relationships>

</file>

<file path=ppt/slides/_rels/slide10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hecklist-de-pedido-y-entrega-sin-huecos" TargetMode="External"/>
</Relationships>

</file>

<file path=ppt/slides/_rels/slide10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hecklist-de-pedido-y-entrega-sin-huecos" TargetMode="External"/>
  <Relationship Id="rId3" Type="http://schemas.openxmlformats.org/officeDocument/2006/relationships/notesSlide" Target="../notesSlides/notesSlide101.xml"/>
</Relationships>

</file>

<file path=ppt/slides/_rels/slide10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hecklist-de-pedido-y-entrega-sin-huecos" TargetMode="External"/>
  <Relationship Id="rId3" Type="http://schemas.openxmlformats.org/officeDocument/2006/relationships/notesSlide" Target="../notesSlides/notesSlide102.xml"/>
</Relationships>

</file>

<file path=ppt/slides/_rels/slide10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hecklist-de-pedido-y-entrega-sin-huecos" TargetMode="External"/>
  <Relationship Id="rId3" Type="http://schemas.openxmlformats.org/officeDocument/2006/relationships/notesSlide" Target="../notesSlides/notesSlide103.xml"/>
</Relationships>

</file>

<file path=ppt/slides/_rels/slide10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hecklist-de-pedido-y-entrega-sin-huecos" TargetMode="External"/>
  <Relationship Id="rId3" Type="http://schemas.openxmlformats.org/officeDocument/2006/relationships/notesSlide" Target="../notesSlides/notesSlide104.xml"/>
</Relationships>

</file>

<file path=ppt/slides/_rels/slide10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hecklist-de-pedido-y-entrega-sin-huecos" TargetMode="External"/>
  <Relationship Id="rId3" Type="http://schemas.openxmlformats.org/officeDocument/2006/relationships/notesSlide" Target="../notesSlides/notesSlide105.xml"/>
</Relationships>

</file>

<file path=ppt/slides/_rels/slide10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hecklist-de-pedido-y-entrega-sin-huecos" TargetMode="External"/>
  <Relationship Id="rId3" Type="http://schemas.openxmlformats.org/officeDocument/2006/relationships/notesSlide" Target="../notesSlides/notesSlide106.xml"/>
</Relationships>

</file>

<file path=ppt/slides/_rels/slide10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hecklist-de-pedido-y-entrega-sin-huecos" TargetMode="External"/>
  <Relationship Id="rId3" Type="http://schemas.openxmlformats.org/officeDocument/2006/relationships/notesSlide" Target="../notesSlides/notesSlide107.xml"/>
</Relationships>

</file>

<file path=ppt/slides/_rels/slide10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hecklist-de-pedido-y-entrega-sin-huecos" TargetMode="External"/>
  <Relationship Id="rId3" Type="http://schemas.openxmlformats.org/officeDocument/2006/relationships/notesSlide" Target="../notesSlides/notesSlide108.xml"/>
</Relationships>

</file>

<file path=ppt/slides/_rels/slide10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hecklist-de-pedido-y-entrega-sin-huecos" TargetMode="External"/>
  <Relationship Id="rId3" Type="http://schemas.openxmlformats.org/officeDocument/2006/relationships/notesSlide" Target="../notesSlides/notesSlide109.xml"/>
</Relationships>

</file>

<file path=ppt/slides/_rels/slide1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hecklist-de-pedido-y-entrega-sin-huecos" TargetMode="External"/>
  <Relationship Id="rId3" Type="http://schemas.openxmlformats.org/officeDocument/2006/relationships/notesSlide" Target="../notesSlides/notesSlide110.xml"/>
</Relationships>

</file>

<file path=ppt/slides/_rels/slide1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hecklist-de-pedido-y-entrega-sin-huecos" TargetMode="External"/>
</Relationships>

</file>

<file path=ppt/slides/_rels/slide1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hecklist-de-pedido-y-entrega-sin-huecos" TargetMode="External"/>
  <Relationship Id="rId3" Type="http://schemas.openxmlformats.org/officeDocument/2006/relationships/notesSlide" Target="../notesSlides/notesSlide112.xml"/>
</Relationships>

</file>

<file path=ppt/slides/_rels/slide1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hecklist-de-pedido-y-entrega-sin-huecos" TargetMode="External"/>
  <Relationship Id="rId3" Type="http://schemas.openxmlformats.org/officeDocument/2006/relationships/notesSlide" Target="../notesSlides/notesSlide113.xml"/>
</Relationships>

</file>

<file path=ppt/slides/_rels/slide1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hecklist-de-pedido-y-entrega-sin-huecos" TargetMode="External"/>
  <Relationship Id="rId3" Type="http://schemas.openxmlformats.org/officeDocument/2006/relationships/notesSlide" Target="../notesSlides/notesSlide114.xml"/>
</Relationships>

</file>

<file path=ppt/slides/_rels/slide1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hecklist-de-pedido-y-entrega-sin-huecos" TargetMode="External"/>
  <Relationship Id="rId3" Type="http://schemas.openxmlformats.org/officeDocument/2006/relationships/hyperlink" Target="https://pinturasespecializadas.lumbre.lat/object/checklist-de-pedido-y-entrega-sin-huecos" TargetMode="External"/>
  <Relationship Id="rId4" Type="http://schemas.openxmlformats.org/officeDocument/2006/relationships/notesSlide" Target="../notesSlides/notesSlide115.xml"/>
</Relationships>

</file>

<file path=ppt/slides/_rels/slide1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hecklist-de-pedido-y-entrega-sin-huecos" TargetMode="External"/>
  <Relationship Id="rId3" Type="http://schemas.openxmlformats.org/officeDocument/2006/relationships/notesSlide" Target="../notesSlides/notesSlide116.xml"/>
</Relationships>

</file>

<file path=ppt/slides/_rels/slide1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hecklist-de-pedido-y-entrega-sin-huecos" TargetMode="External"/>
  <Relationship Id="rId3" Type="http://schemas.openxmlformats.org/officeDocument/2006/relationships/notesSlide" Target="../notesSlides/notesSlide117.xml"/>
</Relationships>

</file>

<file path=ppt/slides/_rels/slide1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hecklist-de-pedido-y-entrega-sin-huecos" TargetMode="External"/>
  <Relationship Id="rId3" Type="http://schemas.openxmlformats.org/officeDocument/2006/relationships/notesSlide" Target="../notesSlides/notesSlide118.xml"/>
</Relationships>

</file>

<file path=ppt/slides/_rels/slide1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hecklist-de-pedido-y-entrega-sin-huecos" TargetMode="External"/>
  <Relationship Id="rId3" Type="http://schemas.openxmlformats.org/officeDocument/2006/relationships/notesSlide" Target="../notesSlides/notesSlide119.xml"/>
</Relationships>

</file>

<file path=ppt/slides/_rels/slide1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hecklist-de-pedido-y-entrega-sin-huecos" TargetMode="External"/>
  <Relationship Id="rId3" Type="http://schemas.openxmlformats.org/officeDocument/2006/relationships/notesSlide" Target="../notesSlides/notesSlide120.xml"/>
</Relationships>

</file>

<file path=ppt/slides/_rels/slide1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hecklist-de-pedido-y-entrega-sin-huecos" TargetMode="External"/>
  <Relationship Id="rId3" Type="http://schemas.openxmlformats.org/officeDocument/2006/relationships/notesSlide" Target="../notesSlides/notesSlide121.xml"/>
</Relationships>

</file>

<file path=ppt/slides/_rels/slide1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hecklist-de-pedido-y-entrega-sin-huecos" TargetMode="External"/>
  <Relationship Id="rId3" Type="http://schemas.openxmlformats.org/officeDocument/2006/relationships/notesSlide" Target="../notesSlides/notesSlide122.xml"/>
</Relationships>

</file>

<file path=ppt/slides/_rels/slide1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hecklist-de-pedido-y-entrega-sin-huecos" TargetMode="External"/>
  <Relationship Id="rId3" Type="http://schemas.openxmlformats.org/officeDocument/2006/relationships/notesSlide" Target="../notesSlides/notesSlide123.xml"/>
</Relationships>

</file>

<file path=ppt/slides/_rels/slide1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hecklist-de-pedido-y-entrega-sin-huecos" TargetMode="External"/>
  <Relationship Id="rId3" Type="http://schemas.openxmlformats.org/officeDocument/2006/relationships/notesSlide" Target="../notesSlides/notesSlide124.xml"/>
</Relationships>

</file>

<file path=ppt/slides/_rels/slide1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hecklist-de-pedido-y-entrega-sin-huecos" TargetMode="External"/>
  <Relationship Id="rId3" Type="http://schemas.openxmlformats.org/officeDocument/2006/relationships/notesSlide" Target="../notesSlides/notesSlide125.xml"/>
</Relationships>

</file>

<file path=ppt/slides/_rels/slide1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hecklist-de-pedido-y-entrega-sin-huecos" TargetMode="External"/>
  <Relationship Id="rId3" Type="http://schemas.openxmlformats.org/officeDocument/2006/relationships/notesSlide" Target="../notesSlides/notesSlide126.xml"/>
</Relationships>

</file>

<file path=ppt/slides/_rels/slide1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hecklist-de-pedido-y-entrega-sin-huecos" TargetMode="External"/>
  <Relationship Id="rId3" Type="http://schemas.openxmlformats.org/officeDocument/2006/relationships/notesSlide" Target="../notesSlides/notesSlide127.xml"/>
</Relationships>

</file>

<file path=ppt/slides/_rels/slide1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hecklist-de-pedido-y-entrega-sin-huecos" TargetMode="External"/>
  <Relationship Id="rId3" Type="http://schemas.openxmlformats.org/officeDocument/2006/relationships/notesSlide" Target="../notesSlides/notesSlide128.xml"/>
</Relationships>

</file>

<file path=ppt/slides/_rels/slide1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hecklist-de-pedido-y-entrega-sin-huecos" TargetMode="External"/>
  <Relationship Id="rId3" Type="http://schemas.openxmlformats.org/officeDocument/2006/relationships/notesSlide" Target="../notesSlides/notesSlide129.xml"/>
</Relationships>

</file>

<file path=ppt/slides/_rels/slide1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hecklist-de-pedido-y-entrega-sin-huecos" TargetMode="External"/>
  <Relationship Id="rId3" Type="http://schemas.openxmlformats.org/officeDocument/2006/relationships/notesSlide" Target="../notesSlides/notesSlide130.xml"/>
</Relationships>

</file>

<file path=ppt/slides/_rels/slide1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hecklist-de-pedido-y-entrega-sin-huecos" TargetMode="External"/>
</Relationships>

</file>

<file path=ppt/slides/_rels/slide1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hecklist-de-pedido-y-entrega-sin-huecos" TargetMode="External"/>
  <Relationship Id="rId3" Type="http://schemas.openxmlformats.org/officeDocument/2006/relationships/notesSlide" Target="../notesSlides/notesSlide132.xml"/>
</Relationships>

</file>

<file path=ppt/slides/_rels/slide1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hecklist-de-pedido-y-entrega-sin-huecos" TargetMode="External"/>
  <Relationship Id="rId3" Type="http://schemas.openxmlformats.org/officeDocument/2006/relationships/notesSlide" Target="../notesSlides/notesSlide133.xml"/>
</Relationships>

</file>

<file path=ppt/slides/_rels/slide1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hecklist-de-pedido-y-entrega-sin-huecos" TargetMode="External"/>
  <Relationship Id="rId3" Type="http://schemas.openxmlformats.org/officeDocument/2006/relationships/notesSlide" Target="../notesSlides/notesSlide134.xml"/>
</Relationships>

</file>

<file path=ppt/slides/_rels/slide1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hecklist-de-pedido-y-entrega-sin-huecos" TargetMode="External"/>
  <Relationship Id="rId3" Type="http://schemas.openxmlformats.org/officeDocument/2006/relationships/notesSlide" Target="../notesSlides/notesSlide135.xml"/>
</Relationships>

</file>

<file path=ppt/slides/_rels/slide1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hecklist-de-pedido-y-entrega-sin-huecos" TargetMode="External"/>
  <Relationship Id="rId3" Type="http://schemas.openxmlformats.org/officeDocument/2006/relationships/notesSlide" Target="../notesSlides/notesSlide136.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Checklist]]></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pedid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entreg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sin]]></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huecos]]></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Carlos Castro]]></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pinturasespecializadas.lumbre.lat/object/checklist-de-pedido-y-entrega-sin-huecos"/>
              </a:rPr>
              <a:t><![CDATA[Ver el OA en pinturasespecializadas.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hecklist-de-pedido-y-entrega-sin-huecos"/>
              </a:rPr>
              <a:t><![CDATA[Checklist de pedido y entrega sin huec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13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errar un pedido de pintura con diez puertas de control: comprobar los datos del cliente y de la obra, fijar referencia, base, formato y acabado, calcular la cantidad con rendimiento y merma, condicionar el color tintado a su ficha de aceptación, cerrar fecha y ventana de entrega, definir porte y transporte, preparar y recoger, comprobar antes de salir, y archivar el pedido con su albarán; sabiendo qué se bloquea, a quién se avisa y en qué punto se escal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hecklist-de-pedido-y-entrega-sin-huecos"/>
              </a:rPr>
              <a:t><![CDATA[Checklist de pedido y entrega sin huec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13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décima lección de la ruta de pedidos. Enseña una hoja de diez puertas que va de la solicitud del cliente al archivo del pedido, con lo que se comprueba en cada puerta, lo que se bloquea si falla y a quién se avisa, incluidos los seis casos que más descuadran el flujo.]]></a:t>
            </a:r>
          </a:p>
        </p:txBody>
      </p:sp>
      <p:sp>
        <p:nvSpPr>
          <p:cNvPr id="9" name=""/>
          <p:cNvSpPr txBox="1"/>
          <p:nvPr/>
        </p:nvSpPr>
        <p:spPr>
          <a:xfrm>
            <a:off x="514350" y="32861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Carlos Castro]]></a:t>
            </a:r>
          </a:p>
        </p:txBody>
      </p:sp>
      <p:sp>
        <p:nvSpPr>
          <p:cNvPr id="10" name=""/>
          <p:cNvSpPr txBox="1"/>
          <p:nvPr/>
        </p:nvSpPr>
        <p:spPr>
          <a:xfrm>
            <a:off x="514350" y="367665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pedidos · checklist · logística · almacén · tintado · albarán · entrega · Pinturas Especializada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cklist de pedido y entrega sin huecos · 1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hecklist-de-pedido-y-entrega-sin-huecos"/>
              </a:rPr>
              <a:t><![CDATA[Checklist de pedido y entrega sin huec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136]]></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upuesto didáctico. Un martes por la mañana, en el mostrador del centro, entra la comunidad de propietarios de un bloque de Es Capdellans: quiere pintar la fachada, unos 210 m² de paramento, «un verde suave», y que el material esté allí antes del viernes porque el viernes es fiesta en el barrio.]]></a:t>
            </a:r>
          </a:p>
        </p:txBody>
      </p:sp>
      <p:sp>
        <p:nvSpPr>
          <p:cNvPr id="8" name=""/>
          <p:cNvSpPr txBox="1"/>
          <p:nvPr/>
        </p:nvSpPr>
        <p:spPr>
          <a:xfrm>
            <a:off x="514350" y="29432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 la vez, un aplicador de la zona pide «el mismo blanco del año pasado, pero en botes de 5 litros», porque le queda material de una obra anterior y quiere igualar el tono en un lado de la pare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cklist de pedido y entrega sin huecos · 2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hecklist-de-pedido-y-entrega-sin-huecos"/>
              </a:rPr>
              <a:t><![CDATA[Checklist de pedido y entrega sin huec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136]]></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dos pedidos tienen el mismo problema: la mitad de los datos no está escrita en ninguna parte. La comunidad no ha dicho el portal ni si hay donde descargar el material; el aplicador no ha dicho la referencia, solo ha descrito el color. Sin una hoja de pedido, cada persona que toca el pedido —quien lo coge, quien lo prepara, quien lo entrega— decide por su cuenta lo que falta. Esa lección enseña una hoja de diez puertas para que ninguna de esas decisiones se tome a ciega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cklist de pedido y entrega sin huecos · 3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hecklist-de-pedido-y-entrega-sin-huecos"/>
              </a:rPr>
              <a:t><![CDATA[Checklist de pedido y entrega sin huec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136]]></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s cifras, referencias, códigos de color y plazos que aparecen en la lección son ficticios y didácticos: sirven para practicar, no son datos de catálogo ni compromisos de la empres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cklist de pedido y entrega sin huecos · 4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hecklist-de-pedido-y-entrega-sin-huecos"/>
              </a:rPr>
              <a:t><![CDATA[Checklist de pedido y entrega sin huec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136]]></a:t>
            </a:r>
          </a:p>
        </p:txBody>
      </p:sp>
      <p:sp>
        <p:nvSpPr>
          <p:cNvPr id="7" name="" descr=""/>
          <p:cNvSpPr/>
          <p:nvPr/>
        </p:nvSpPr>
        <p:spPr>
          <a:xfrm>
            <a:off x="514350" y="1219200"/>
            <a:ext cx="8115300" cy="2676525"/>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2676525"/>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vas a poder hacer al terminar]]></a:t>
            </a:r>
          </a:p>
        </p:txBody>
      </p:sp>
      <p:sp>
        <p:nvSpPr>
          <p:cNvPr id="10" name=""/>
          <p:cNvSpPr txBox="1"/>
          <p:nvPr/>
        </p:nvSpPr>
        <p:spPr>
          <a:xfrm>
            <a:off x="685800" y="1619250"/>
            <a:ext cx="7772400" cy="22383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errar un pedido de pintura con diez puertas de control: comprobar los datos del cliente y de la obra, fijar referencia, base, formato y acabado, calcular la cantidad con rendimiento y merma, condicionar el color tintado a su ficha de aceptación, cerrar fecha y ventana de entrega, definir porte y transporte, preparar y recoger, comprobar antes de salir, y archivar el pedido con su albarán; sabiendo qué se bloquea, a quién se avisa y en qué punto se escala.]]></a:t>
            </a:r>
          </a:p>
        </p:txBody>
      </p:sp>
      <p:sp>
        <p:nvSpPr>
          <p:cNvPr id="11" name=""/>
          <p:cNvSpPr txBox="1"/>
          <p:nvPr/>
        </p:nvSpPr>
        <p:spPr>
          <a:xfrm>
            <a:off x="514350" y="389572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89572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echo verificado: consta en la norma o en la ficha técnica citad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cklist de pedido y entrega sin huecos · 5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hecklist-de-pedido-y-entrega-sin-huecos"/>
              </a:rPr>
              <a:t><![CDATA[Checklist de pedido y entrega sin huec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136]]></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Buena práctica: método razonado de control de pedidos; no es, por sí solo, una política de Pinturas Especializadas.]]></a:t>
            </a:r>
          </a:p>
        </p:txBody>
      </p:sp>
      <p:sp>
        <p:nvSpPr>
          <p:cNvPr id="9" name=""/>
          <p:cNvSpPr txBox="1"/>
          <p:nvPr/>
        </p:nvSpPr>
        <p:spPr>
          <a:xfrm>
            <a:off x="514350" y="19431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ocedimiento pendiente: mínimos, portes, hora de corte, autorizaciones y formas de confirmación que debe confirmar la empresa.]]></a:t>
            </a:r>
          </a:p>
        </p:txBody>
      </p:sp>
      <p:sp>
        <p:nvSpPr>
          <p:cNvPr id="11" name=""/>
          <p:cNvSpPr txBox="1"/>
          <p:nvPr/>
        </p:nvSpPr>
        <p:spPr>
          <a:xfrm>
            <a:off x="514350" y="30003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0003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upuesto didáctico: situaciones y cifras marcadas como ficticias para practicar; no son datos reales ni compromiso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cklist de pedido y entrega sin huecos · 6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hecklist-de-pedido-y-entrega-sin-huecos"/>
              </a:rPr>
              <a:t><![CDATA[Checklist de pedido y entrega sin huec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136]]></a:t>
            </a:r>
          </a:p>
        </p:txBody>
      </p:sp>
      <p:sp>
        <p:nvSpPr>
          <p:cNvPr id="7" name="" descr=""/>
          <p:cNvSpPr/>
          <p:nvPr/>
        </p:nvSpPr>
        <p:spPr>
          <a:xfrm>
            <a:off x="514350" y="1219200"/>
            <a:ext cx="8115300" cy="236220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362200"/>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ependencia interna pendiente]]></a:t>
            </a:r>
          </a:p>
        </p:txBody>
      </p:sp>
      <p:sp>
        <p:nvSpPr>
          <p:cNvPr id="10" name=""/>
          <p:cNvSpPr txBox="1"/>
          <p:nvPr/>
        </p:nvSpPr>
        <p:spPr>
          <a:xfrm>
            <a:off x="685800" y="1619250"/>
            <a:ext cx="7772400" cy="19240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a lección distingue el método general de las decisiones que corresponden a Pinturas Especializadas. Antes de aplicar un umbral, un importe o una facultad, confirma con dirección: Los mínimos de pedido por referencia y formato: qué cantidad mínima admite la empresa y quién la autoriza. La política de portes: qué envíos llevan porte, cuál no, cómo se cobra y quién lo autoriz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cklist de pedido y entrega sin huecos · 7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hecklist-de-pedido-y-entrega-sin-huecos"/>
              </a:rPr>
              <a:t><![CDATA[Checklist de pedido y entrega sin huec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136]]></a:t>
            </a:r>
          </a:p>
        </p:txBody>
      </p:sp>
      <p:sp>
        <p:nvSpPr>
          <p:cNvPr id="7" name="" descr=""/>
          <p:cNvSpPr/>
          <p:nvPr/>
        </p:nvSpPr>
        <p:spPr>
          <a:xfrm>
            <a:off x="514350" y="1219200"/>
            <a:ext cx="8115300" cy="289560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895600"/>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19240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hora de corte de cada día de preparación y el margen con el que se acepta un pedido para la tarde. Quién autoriza las excepciones de formato y de cantidad, y con qué registro. Qué se acepta como confirmación del cliente: hoja firmada, correo, llamada anotada o documento del expediente. El sistema donde se registra el pedido y el plazo de conservación de la hoja y del albarán.]]></a:t>
            </a:r>
          </a:p>
        </p:txBody>
      </p:sp>
      <p:sp>
        <p:nvSpPr>
          <p:cNvPr id="10" name=""/>
          <p:cNvSpPr txBox="1"/>
          <p:nvPr/>
        </p:nvSpPr>
        <p:spPr>
          <a:xfrm>
            <a:off x="685800" y="310515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l circuito de incidencia cuando el material llega roto, se pierde o no coincide con la hoja. Qué hacer con un pedido no recogido dentro del plazo pactado.]]></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 El hueco que se paga caro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hecklist-de-pedido-y-entrega-sin-huecos"/>
              </a:rPr>
              <a:t><![CDATA[Checklist de pedido y entrega sin huec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136]]></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pedido de pintura no es un correo: es una cadena de decisiones que tomarán otras personas sin el cliente delante. La primera que ve «es para una fachada en la Tienda Centro» decide que la dirección es la de la tienda, porque es la única que está escrita. La segunda que prepara decide que el verde es el de la muestra de la estantería, porque es el único color que aparece en la hoja. La tercera que entrega decide que el porte va incluido, porque nadie escribió que no. Cada decisión era razonable sobre un dato que faltaba. El resultado no es un pedido: es la entrega de otra cos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 El hueco que se paga caro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hecklist-de-pedido-y-entrega-sin-huecos"/>
              </a:rPr>
              <a:t><![CDATA[Checklist de pedido y entrega sin huec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136]]></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l hueco anotado se pregunta; el hueco supuesto se paga.]]></a:t>
            </a:r>
            <a:r>
              <a:rPr lang="en-US" strike="noStrike" sz="2100" spc="0" u="none" cap="none">
                <a:solidFill>
                  <a:srgbClr val="1B2438">
                    <a:alpha val="100000"/>
                  </a:srgbClr>
                </a:solidFill>
                <a:latin typeface="Calibri"/>
              </a:rPr>
              <a:t><![CDATA[ «Pendiente de confirmar la planta» es una llamada de treinta segundos. «Puerta 4, sin ascensor» es una devolución.]]></a:t>
            </a:r>
          </a:p>
        </p:txBody>
      </p:sp>
      <p:sp>
        <p:nvSpPr>
          <p:cNvPr id="9" name=""/>
          <p:cNvSpPr txBox="1"/>
          <p:nvPr/>
        </p:nvSpPr>
        <p:spPr>
          <a:xfrm>
            <a:off x="514350" y="225742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5742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l coste aparece donde nadie mira.]]></a:t>
            </a:r>
            <a:r>
              <a:rPr lang="en-US" strike="noStrike" sz="2100" spc="0" u="none" cap="none">
                <a:solidFill>
                  <a:srgbClr val="1B2438">
                    <a:alpha val="100000"/>
                  </a:srgbClr>
                </a:solidFill>
                <a:latin typeface="Calibri"/>
              </a:rPr>
              <a:t><![CDATA[ Un envío que vuelve por una dirección incompleta cuesta el porte, la hora del transportista y la confianza del cliente.]]></a:t>
            </a:r>
          </a:p>
        </p:txBody>
      </p:sp>
      <p:sp>
        <p:nvSpPr>
          <p:cNvPr id="11" name=""/>
          <p:cNvSpPr txBox="1"/>
          <p:nvPr/>
        </p:nvSpPr>
        <p:spPr>
          <a:xfrm>
            <a:off x="514350" y="328612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28612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Lo que no se anota, no existe.]]></a:t>
            </a:r>
            <a:r>
              <a:rPr lang="en-US" strike="noStrike" sz="2100" spc="0" u="none" cap="none">
                <a:solidFill>
                  <a:srgbClr val="1B2438">
                    <a:alpha val="100000"/>
                  </a:srgbClr>
                </a:solidFill>
                <a:latin typeface="Calibri"/>
              </a:rPr>
              <a:t><![CDATA[ En el almacén no hay conversación y en la ruta no hay cliente: solo queda lo escrito.]]></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 El hueco que se paga caro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hecklist-de-pedido-y-entrega-sin-huecos"/>
              </a:rPr>
              <a:t><![CDATA[Checklist de pedido y entrega sin huec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136]]></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error caro de este puesto casi nunca es cobrar mal o elegir mal la pintura: es que el pedido llegue con una pieza que no era, en un día que no era, por una puerta por la que no se podía entrar. La hoja de diez puertas no es burocracia: es un reparto de responsabilidades escrito.]]></a:t>
            </a:r>
          </a:p>
        </p:txBody>
      </p:sp>
      <p:sp>
        <p:nvSpPr>
          <p:cNvPr id="8" name=""/>
          <p:cNvSpPr txBox="1"/>
          <p:nvPr/>
        </p:nvSpPr>
        <p:spPr>
          <a:xfrm>
            <a:off x="514350" y="29432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Por]]></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qué]]></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herramient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vit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rror]]></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a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uec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oj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cis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gui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ndrá]]></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om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ome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macé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j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bier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u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ch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rg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s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li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teri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oj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c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é]]></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prueb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é]]></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loque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probació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 El hueco que se paga caro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hecklist-de-pedido-y-entrega-sin-huecos"/>
              </a:rPr>
              <a:t><![CDATA[Checklist de pedido y entrega sin huec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136]]></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al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ié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vis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di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ple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oj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c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al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c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abaj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c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al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abaj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ue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peti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clam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rchiv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uec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oj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c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é]]></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uer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em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d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é]]></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c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vanz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ferenc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tr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di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ocument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á]]></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p>
        </p:txBody>
      </p:sp>
      <p:sp>
        <p:nvSpPr>
          <p:cNvPr id="8" name=""/>
          <p:cNvSpPr txBox="1"/>
          <p:nvPr/>
        </p:nvSpPr>
        <p:spPr>
          <a:xfrm>
            <a:off x="514350" y="2867025"/>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v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í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treg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í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blem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 El hueco que se paga caro]]></a:t>
            </a:r>
          </a:p>
        </p:txBody>
      </p:sp>
      <p:pic>
        <p:nvPicPr>
          <p:cNvPr id="3" name="" descr="Comparación entre un pedido con huecos rellenados con suposiciones y un pedido documentado puerta a puerta.">
            <a:hlinkClick r:id="rId3" tooltip="Comparación entre un pedido con huecos rellenados con suposiciones y un pedido documentado puerta a puerta."/>
          </p:cNvPr>
          <p:cNvPicPr>
            <a:picLocks noChangeAspect="1"/>
          </p:cNvPicPr>
          <p:nvPr>
            <p:ph type="pic" idx="1"/>
          </p:nvPr>
        </p:nvPicPr>
        <p:blipFill>
          <a:blip r:embed="rId2"/>
          <a:stretch>
            <a:fillRect/>
          </a:stretch>
        </p:blipFill>
        <p:spPr>
          <a:xfrm>
            <a:off x="1247775" y="1257300"/>
            <a:ext cx="663892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La diferencia entre un pedido que sale y un pedido que llega a lo que se pidió.]]></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checklist-de-pedido-y-entrega-sin-huecos"/>
              </a:rPr>
              <a:t><![CDATA[Ver imagen original en el O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hecklist-de-pedido-y-entrega-sin-huecos"/>
              </a:rPr>
              <a:t><![CDATA[Checklist de pedido y entrega sin huec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13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1 · El hueco que se paga caro]]></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cliente pide por teléfono «pintura blanca para un piso en Son Sardina, el jueves». ¿Qué puerta del checklist separa ese pedido de entrar en preparación?]]></a:t>
            </a:r>
          </a:p>
        </p:txBody>
      </p:sp>
      <p:sp>
        <p:nvSpPr>
          <p:cNvPr id="9" name=""/>
          <p:cNvSpPr txBox="1"/>
          <p:nvPr/>
        </p:nvSpPr>
        <p:spPr>
          <a:xfrm>
            <a:off x="666750" y="2647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Ninguna: con la referencia basta para empezar a preparar.]]></a:t>
            </a:r>
          </a:p>
        </p:txBody>
      </p:sp>
      <p:sp>
        <p:nvSpPr>
          <p:cNvPr id="10" name=""/>
          <p:cNvSpPr txBox="1"/>
          <p:nvPr/>
        </p:nvSpPr>
        <p:spPr>
          <a:xfrm>
            <a:off x="666750" y="302895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La puerta 1, porque faltan la dirección completa, la planta y las condiciones de acceso de la obra.]]></a:t>
            </a:r>
          </a:p>
        </p:txBody>
      </p:sp>
      <p:sp>
        <p:nvSpPr>
          <p:cNvPr id="11" name=""/>
          <p:cNvSpPr txBox="1"/>
          <p:nvPr/>
        </p:nvSpPr>
        <p:spPr>
          <a:xfrm>
            <a:off x="666750" y="37242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La puerta 5, porque aún no se ha confirmado la fecha.]]></a:t>
            </a:r>
          </a:p>
        </p:txBody>
      </p:sp>
      <p:sp>
        <p:nvSpPr>
          <p:cNvPr id="12" name=""/>
          <p:cNvSpPr txBox="1"/>
          <p:nvPr/>
        </p:nvSpPr>
        <p:spPr>
          <a:xfrm>
            <a:off x="666750" y="41052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La puerta 3, porque falta calcular los metro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 Las diez puertas y por qué en ese orden ·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hecklist-de-pedido-y-entrega-sin-huecos"/>
              </a:rPr>
              <a:t><![CDATA[Checklist de pedido y entrega sin huec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136]]></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s diez puertas están en el orden en que las cosas se condicionan unas a otras, no en el orden en que se cuentan. Las cinco primeras se cierran antes de comprometer nada con el cliente: quién es y dónde está la obra, qué producto y en qué formato, cuánto, de qué color y para cuándo. A partir de ahí el pedido ya es un compromiso y las puertas 6 a 10 son de ejecución: porte, preparación, comprobación, albarán y archivo.]]></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 Las diez puertas y por qué en ese orden ·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hecklist-de-pedido-y-entrega-sin-huecos"/>
              </a:rPr>
              <a:t><![CDATA[Checklist de pedido y entrega sin huec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136]]></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a puerta es una comprobación, no un trámite.]]></a:t>
            </a:r>
            <a:r>
              <a:rPr lang="en-US" strike="noStrike" sz="2100" spc="0" u="none" cap="none">
                <a:solidFill>
                  <a:srgbClr val="1B2438">
                    <a:alpha val="100000"/>
                  </a:srgbClr>
                </a:solidFill>
                <a:latin typeface="Calibri"/>
              </a:rPr>
              <a:t><![CDATA[ Se comprueba algo concreto y observable: una dirección con numeral y planta, un código de color, una suma de litros que cuadra con la ficha, un envase estanco. Si no se puede comprobar, la puerta no se cierra: se marca como pendiente y se avisa a quien puede resolverlo.]]></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 Las diez puertas y por qué en ese orden ·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hecklist-de-pedido-y-entrega-sin-huecos"/>
              </a:rPr>
              <a:t><![CDATA[Checklist de pedido y entrega sin huec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136]]></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l bloqueo es lo que da valor a la hoja.]]></a:t>
            </a:r>
            <a:r>
              <a:rPr lang="en-US" strike="noStrike" sz="2100" spc="0" u="none" cap="none">
                <a:solidFill>
                  <a:srgbClr val="1B2438">
                    <a:alpha val="100000"/>
                  </a:srgbClr>
                </a:solidFill>
                <a:latin typeface="Calibri"/>
              </a:rPr>
              <a:t><![CDATA[ Una comprobación que falla no es un aviso: detiene lo que viene después. Si el color no tiene ficha de aceptación, no se tintan los botes; si la cantidad no cuadra, no se separa el material; si el albarán no está firmado, el pedido no se archiva como entregado. Bloquear a tiempo cuesta una llamada; bloquear tarde cuesta un viaj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 Las diez puertas y por qué en ese orden ·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hecklist-de-pedido-y-entrega-sin-huecos"/>
              </a:rPr>
              <a:t><![CDATA[Checklist de pedido y entrega sin huec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136]]></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Quién avisa]]></a:t>
            </a:r>
            <a:r>
              <a:rPr lang="en-US" strike="noStrike" sz="2100" spc="0" u="none" cap="none">
                <a:solidFill>
                  <a:srgbClr val="1B2438">
                    <a:alpha val="100000"/>
                  </a:srgbClr>
                </a:solidFill>
                <a:latin typeface="Calibri"/>
              </a:rPr>
              <a:t><![CDATA[ es la tercera columna de la hoja porque un bloqueo sin destinatario se convierte en un bloqueo silencioso: el pedido se queda parado y nadie sabe por qué. Los roles que aparecen —mostrador, color, almacén, encargado y, cuando hace falta, dirección— son los habituales del puesto; el reparto exacto de cada uno es un procedimiento que debe confirmar la empres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 Las diez puertas y por qué en ese orden ·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hecklist-de-pedido-y-entrega-sin-huecos"/>
              </a:rPr>
              <a:t><![CDATA[Checklist de pedido y entrega sin huec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136]]></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Qué decidir en cada puerta:]]></a:t>
            </a:r>
            <a:r>
              <a:rPr lang="en-US" strike="noStrike" sz="2100" spc="0" u="none" cap="none">
                <a:solidFill>
                  <a:srgbClr val="1B2438">
                    <a:alpha val="100000"/>
                  </a:srgbClr>
                </a:solidFill>
                <a:latin typeface="Calibri"/>
              </a:rPr>
              <a:t><![CDATA[ qué se comprueba y con qué prueba (una línea escrita, una firma, una foto de la etiqueta). ]]></a:t>
            </a:r>
            <a:r>
              <a:rPr lang="en-US" b="1" strike="noStrike" sz="2100" spc="0" u="none" cap="none">
                <a:solidFill>
                  <a:srgbClr val="1B2438">
                    <a:alpha val="100000"/>
                  </a:srgbClr>
                </a:solidFill>
                <a:latin typeface="Calibri"/>
              </a:rPr>
              <a:t><![CDATA[Qué se bloquea:]]></a:t>
            </a:r>
            <a:r>
              <a:rPr lang="en-US" strike="noStrike" sz="2100" spc="0" u="none" cap="none">
                <a:solidFill>
                  <a:srgbClr val="1B2438">
                    <a:alpha val="100000"/>
                  </a:srgbClr>
                </a:solidFill>
                <a:latin typeface="Calibri"/>
              </a:rPr>
              <a:t><![CDATA[ el paso siguiente, en concreto, no «el pedido». ]]></a:t>
            </a:r>
            <a:r>
              <a:rPr lang="en-US" b="1" strike="noStrike" sz="2100" spc="0" u="none" cap="none">
                <a:solidFill>
                  <a:srgbClr val="1B2438">
                    <a:alpha val="100000"/>
                  </a:srgbClr>
                </a:solidFill>
                <a:latin typeface="Calibri"/>
              </a:rPr>
              <a:t><![CDATA[Quién avisa:]]></a:t>
            </a:r>
            <a:r>
              <a:rPr lang="en-US" strike="noStrike" sz="2100" spc="0" u="none" cap="none">
                <a:solidFill>
                  <a:srgbClr val="1B2438">
                    <a:alpha val="100000"/>
                  </a:srgbClr>
                </a:solidFill>
                <a:latin typeface="Calibri"/>
              </a:rPr>
              <a:t><![CDATA[ una persona, no un departamento sin nombre. Si al final del día hay tres pedidos parados, cada uno con su motivo escrito y su destinatario, la mañana siguiente se resuelve en orden; si no hay motivo escrito, alguien tendrá que adivinarlo, y adivinar es lo que cuesta dinero.]]></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 Las diez puertas y por qué en ese orden]]></a:t>
            </a:r>
          </a:p>
        </p:txBody>
      </p:sp>
      <p:pic>
        <p:nvPicPr>
          <p:cNvPr id="3" name="" descr="Matriz de las diez puertas de un pedido con lo que se comprueba, lo que se bloquea y quién avisa en cada una.">
            <a:hlinkClick r:id="rId3" tooltip="Matriz de las diez puertas de un pedido con lo que se comprueba, lo que se bloquea y quién avisa en cada una."/>
          </p:cNvPr>
          <p:cNvPicPr>
            <a:picLocks noChangeAspect="1"/>
          </p:cNvPicPr>
          <p:nvPr>
            <p:ph type="pic" idx="1"/>
          </p:nvPr>
        </p:nvPicPr>
        <p:blipFill>
          <a:blip r:embed="rId2"/>
          <a:stretch>
            <a:fillRect/>
          </a:stretch>
        </p:blipFill>
        <p:spPr>
          <a:xfrm>
            <a:off x="3200400" y="1257300"/>
            <a:ext cx="2743200"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Cada puerta tiene una comprobación, un bloqueo y un destinatario del aviso.]]></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checklist-de-pedido-y-entrega-sin-huecos"/>
              </a:rPr>
              <a:t><![CDATA[Ver imagen original en el O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hecklist-de-pedido-y-entrega-sin-huecos"/>
              </a:rPr>
              <a:t><![CDATA[Checklist de pedido y entrega sin huec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13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2 · Las diez puertas y por qué en ese orden]]></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e cada comprobación con la puerta del checklist donde se hace.]]></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Dirección con numeral, planta, portal y quién recibe]]></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Código completo de la etiqueta, base, acabado y formato]]></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Rendimiento de la ficha, manos y merma]]></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Código de color con su ficha de aceptación]]></a:t>
            </a:r>
          </a:p>
        </p:txBody>
      </p:sp>
      <p:sp>
        <p:nvSpPr>
          <p:cNvPr id="14" name=""/>
          <p:cNvSpPr txBox="1"/>
          <p:nvPr/>
        </p:nvSpPr>
        <p:spPr>
          <a:xfrm>
            <a:off x="514350" y="36766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Franja horaria de entrega pactada]]></a:t>
            </a:r>
          </a:p>
        </p:txBody>
      </p:sp>
      <p:sp>
        <p:nvSpPr>
          <p:cNvPr id="15" name=""/>
          <p:cNvSpPr txBox="1"/>
          <p:nvPr/>
        </p:nvSpPr>
        <p:spPr>
          <a:xfrm>
            <a:off x="514350" y="40290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Unidad, lote, estanqueidad y etiqueta del pedido]]></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hecklist-de-pedido-y-entrega-sin-huecos"/>
              </a:rPr>
              <a:t><![CDATA[Checklist de pedido y entrega sin huec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13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8" name=""/>
          <p:cNvSpPr txBox="1"/>
          <p:nvPr/>
        </p:nvSpPr>
        <p:spPr>
          <a:xfrm>
            <a:off x="628650" y="14954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2 · Referencia, base y acabado]]></a:t>
            </a:r>
          </a:p>
        </p:txBody>
      </p:sp>
      <p:sp>
        <p:nvSpPr>
          <p:cNvPr id="9" name=""/>
          <p:cNvSpPr txBox="1"/>
          <p:nvPr/>
        </p:nvSpPr>
        <p:spPr>
          <a:xfrm>
            <a:off x="628650" y="18478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3 · Cantidad]]></a:t>
            </a:r>
          </a:p>
        </p:txBody>
      </p:sp>
      <p:sp>
        <p:nvSpPr>
          <p:cNvPr id="10" name=""/>
          <p:cNvSpPr txBox="1"/>
          <p:nvPr/>
        </p:nvSpPr>
        <p:spPr>
          <a:xfrm>
            <a:off x="628650" y="22002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4 · Color]]></a:t>
            </a:r>
          </a:p>
        </p:txBody>
      </p:sp>
      <p:sp>
        <p:nvSpPr>
          <p:cNvPr id="11" name=""/>
          <p:cNvSpPr txBox="1"/>
          <p:nvPr/>
        </p:nvSpPr>
        <p:spPr>
          <a:xfrm>
            <a:off x="628650" y="25527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5 · Fecha y ventana]]></a:t>
            </a:r>
          </a:p>
        </p:txBody>
      </p:sp>
      <p:sp>
        <p:nvSpPr>
          <p:cNvPr id="12" name=""/>
          <p:cNvSpPr txBox="1"/>
          <p:nvPr/>
        </p:nvSpPr>
        <p:spPr>
          <a:xfrm>
            <a:off x="628650" y="29051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7 · Preparación y picking]]></a:t>
            </a:r>
          </a:p>
        </p:txBody>
      </p:sp>
      <p:sp>
        <p:nvSpPr>
          <p:cNvPr id="13" name=""/>
          <p:cNvSpPr txBox="1"/>
          <p:nvPr/>
        </p:nvSpPr>
        <p:spPr>
          <a:xfrm>
            <a:off x="628650" y="32575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 1 · Cliente y obra]]></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 Puertas 1 y 2: con quién y con qué se cuenta ·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hecklist-de-pedido-y-entrega-sin-huecos"/>
              </a:rPr>
              <a:t><![CDATA[Checklist de pedido y entrega sin huec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136]]></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puerta 1 recoge lo que hace falta para que el pedido exista y para que alguien pueda llegar a la obra: nombre de quien paga o de quien decide, dirección completa con numeral, planta, portal, quién recibe la entrega y cómo se entra. ]]></a:t>
            </a:r>
            <a:r>
              <a:rPr lang="en-US" b="1" strike="noStrike" sz="2100" spc="0" u="none" cap="none">
                <a:solidFill>
                  <a:srgbClr val="1B2438">
                    <a:alpha val="100000"/>
                  </a:srgbClr>
                </a:solidFill>
                <a:latin typeface="Calibri"/>
              </a:rPr>
              <a:t><![CDATA[«Carrer de la Mar, 12» no es una dirección]]></a:t>
            </a:r>
            <a:r>
              <a:rPr lang="en-US" strike="noStrike" sz="2100" spc="0" u="none" cap="none">
                <a:solidFill>
                  <a:srgbClr val="1B2438">
                    <a:alpha val="100000"/>
                  </a:srgbClr>
                </a:solidFill>
                <a:latin typeface="Calibri"/>
              </a:rPr>
              <a:t><![CDATA[: es el principio de una dirección. La planta importa igual, porque el material sube y baja de un portal y un cuarto sin ascensor no es un cuarto con ascensor.]]></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 Puertas 1 y 2: con quién y con qué se cuenta ·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hecklist-de-pedido-y-entrega-sin-huecos"/>
              </a:rPr>
              <a:t><![CDATA[Checklist de pedido y entrega sin huec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136]]></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puerta 2 fija qué se entrega: la referencia exacta, la base (blanco o base para tintar) y el acabado. La referencia se escribe con el código completo, tal como aparece en la etiqueta; «el mismo blanco del año pasado» no es una referencia, es un recuerdo. El formato importa desde el principio, porque decide cuántos envases hay que preparar, cómo se apilan y cuánto ocupa el pedido en la ruta.]]></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 Puertas 1 y 2: con quién y con qué se cuenta ·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hecklist-de-pedido-y-entrega-sin-huecos"/>
              </a:rPr>
              <a:t><![CDATA[Checklist de pedido y entrega sin huec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136]]></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l acabado se decide antes que el color y no se cambia en la ruta.]]></a:t>
            </a:r>
            <a:r>
              <a:rPr lang="en-US" strike="noStrike" sz="2100" spc="0" u="none" cap="none">
                <a:solidFill>
                  <a:srgbClr val="1B2438">
                    <a:alpha val="100000"/>
                  </a:srgbClr>
                </a:solidFill>
                <a:latin typeface="Calibri"/>
              </a:rPr>
              <a:t><![CDATA[ Mate, satinado o brillo no es un detalle: cambia el producto, la preparación y hasta la forma de revisar la pared seca. Un acabado aceptado en el mostrador y sustituido en almacén genera una reclamación difícil de defender.]]></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 Puertas 1 y 2: con quién y con qué se cuenta ·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hecklist-de-pedido-y-entrega-sin-huecos"/>
              </a:rPr>
              <a:t><![CDATA[Checklist de pedido y entrega sin huec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136]]></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Qué se anota:]]></a:t>
            </a:r>
            <a:r>
              <a:rPr lang="en-US" strike="noStrike" sz="2100" spc="0" u="none" cap="none">
                <a:solidFill>
                  <a:srgbClr val="1B2438">
                    <a:alpha val="100000"/>
                  </a:srgbClr>
                </a:solidFill>
                <a:latin typeface="Calibri"/>
              </a:rPr>
              <a:t><![CDATA[ quién pide, para quién, dónde, quién recibe, cómo se accede, referencia, base, acabado y formato. ]]></a:t>
            </a:r>
            <a:r>
              <a:rPr lang="en-US" b="1" strike="noStrike" sz="2100" spc="0" u="none" cap="none">
                <a:solidFill>
                  <a:srgbClr val="1B2438">
                    <a:alpha val="100000"/>
                  </a:srgbClr>
                </a:solidFill>
                <a:latin typeface="Calibri"/>
              </a:rPr>
              <a:t><![CDATA[Qué se bloquea:]]></a:t>
            </a:r>
            <a:r>
              <a:rPr lang="en-US" strike="noStrike" sz="2100" spc="0" u="none" cap="none">
                <a:solidFill>
                  <a:srgbClr val="1B2438">
                    <a:alpha val="100000"/>
                  </a:srgbClr>
                </a:solidFill>
                <a:latin typeface="Calibri"/>
              </a:rPr>
              <a:t><![CDATA[ el alta del pedido y toda fecha prometida. ]]></a:t>
            </a:r>
            <a:r>
              <a:rPr lang="en-US" b="1" strike="noStrike" sz="2100" spc="0" u="none" cap="none">
                <a:solidFill>
                  <a:srgbClr val="1B2438">
                    <a:alpha val="100000"/>
                  </a:srgbClr>
                </a:solidFill>
                <a:latin typeface="Calibri"/>
              </a:rPr>
              <a:t><![CDATA[Quién avisa:]]></a:t>
            </a:r>
            <a:r>
              <a:rPr lang="en-US" strike="noStrike" sz="2100" spc="0" u="none" cap="none">
                <a:solidFill>
                  <a:srgbClr val="1B2438">
                    <a:alpha val="100000"/>
                  </a:srgbClr>
                </a:solidFill>
                <a:latin typeface="Calibri"/>
              </a:rPr>
              <a:t><![CDATA[ quien ha atendido al cliente; si hay datos que ni él ni el cliente pueden dar —el portal está en obras, la comunidad no tiene a nadie disponible—, se escala a quien pueda resolverlo.]]></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 Puertas 1 y 2: con quién y con qué se cuenta ·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hecklist-de-pedido-y-entrega-sin-huecos"/>
              </a:rPr>
              <a:t><![CDATA[Checklist de pedido y entrega sin huec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136]]></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Por qué la herramienta lo evita:]]></a:t>
            </a:r>
            <a:r>
              <a:rPr lang="en-US" strike="noStrike" sz="2100" spc="0" u="none" cap="none">
                <a:solidFill>
                  <a:srgbClr val="1B2438">
                    <a:alpha val="100000"/>
                  </a:srgbClr>
                </a:solidFill>
                <a:latin typeface="Calibri"/>
              </a:rPr>
              <a:t><![CDATA[ las dos primeras puertas son las más baratas de cerrar y las más caras de saltarse. Cuando un envío vuelve porque la dirección estaba a medias, el porte se ha gastado, la ruta se ha retrasado y la promesa de fecha se ha incumplido: tres costes por una línea que faltaba.]]></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hecklist-de-pedido-y-entrega-sin-huecos"/>
              </a:rPr>
              <a:t><![CDATA[Checklist de pedido y entrega sin huec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13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3 · Puertas 1 y 2: con quién y con qué se cuenta]]></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Anotar «reparto en la puerta, sin más» es suficiente para que la ruta pueda entregar el pedido.]]></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 Puerta 3: la cantidad que no falla a mitad de obra ·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hecklist-de-pedido-y-entrega-sin-huecos"/>
              </a:rPr>
              <a:t><![CDATA[Checklist de pedido y entrega sin huec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136]]></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cantidad es la puerta que más se salta y la que más cara sale cuando se salta. No se calcula «a ojo» ni con el rendimiento de memoria: se calcula con lo que dice la ficha del producto elegido y con una merma declarada.]]></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 Puerta 3: la cantidad que no falla a mitad de obra ·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hecklist-de-pedido-y-entrega-sin-huecos"/>
              </a:rPr>
              <a:t><![CDATA[Checklist de pedido y entrega sin huec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136]]></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fórmula es corta y conviene repetirla siempre en el mismo orden: ]]></a:t>
            </a:r>
            <a:r>
              <a:rPr lang="en-US" b="1" strike="noStrike" sz="2100" spc="0" u="none" cap="none">
                <a:solidFill>
                  <a:srgbClr val="1B2438">
                    <a:alpha val="100000"/>
                  </a:srgbClr>
                </a:solidFill>
                <a:latin typeface="Calibri"/>
              </a:rPr>
              <a:t><![CDATA[superficie por número de manos]]></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ividido por el rendimiento de la ficha]]></a:t>
            </a:r>
            <a:r>
              <a:rPr lang="en-US" strike="noStrike" sz="2100" spc="0" u="none" cap="none">
                <a:solidFill>
                  <a:srgbClr val="1B2438">
                    <a:alpha val="100000"/>
                  </a:srgbClr>
                </a:solidFill>
                <a:latin typeface="Calibri"/>
              </a:rPr>
              <a:t><![CDATA[ (metros cuadrados por litro y mano), ]]></a:t>
            </a:r>
            <a:r>
              <a:rPr lang="en-US" b="1" strike="noStrike" sz="2100" spc="0" u="none" cap="none">
                <a:solidFill>
                  <a:srgbClr val="1B2438">
                    <a:alpha val="100000"/>
                  </a:srgbClr>
                </a:solidFill>
                <a:latin typeface="Calibri"/>
              </a:rPr>
              <a:t><![CDATA[más una merma]]></a:t>
            </a:r>
            <a:r>
              <a:rPr lang="en-US" strike="noStrike" sz="2100" spc="0" u="none" cap="none">
                <a:solidFill>
                  <a:srgbClr val="1B2438">
                    <a:alpha val="100000"/>
                  </a:srgbClr>
                </a:solidFill>
                <a:latin typeface="Calibri"/>
              </a:rPr>
              <a:t><![CDATA[ por pérdidas, repasos e irregularidades. El rendimiento no es un dato de la empresa: es el de la ficha del producto. La merma sí es una decisión: se declara, se escribe y se explica, para que nadie la mire como un regalo.]]></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 Puerta 3: la cantidad que no falla a mitad de obra ·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hecklist-de-pedido-y-entrega-sin-huecos"/>
              </a:rPr>
              <a:t><![CDATA[Checklist de pedido y entrega sin huec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136]]></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ejemplo ficticio: 210 m² de fachada, dos manos, 10 m² por litro y mano y un 10 % de merma. 210 × 2 = 420 m²; 420 ÷ 10 = 42 L; con merma, 46,2 L. Como el formato es de 15 L y de 5 L, se preparan tres de 15 L y uno de 5 L: 50 L. La diferencia entre 46,2 y 50 L son los litros de margen que se pueden aprovechar; la diferencia entre 42 y 46,2 son los litros que, si no se cuentan, aparecen en obra como un bote que falta.]]></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 Puerta 3: la cantidad que no falla a mitad de obra ·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hecklist-de-pedido-y-entrega-sin-huecos"/>
              </a:rPr>
              <a:t><![CDATA[Checklist de pedido y entrega sin huec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136]]></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Lo que se bloquea:]]></a:t>
            </a:r>
            <a:r>
              <a:rPr lang="en-US" strike="noStrike" sz="2100" spc="0" u="none" cap="none">
                <a:solidFill>
                  <a:srgbClr val="1B2438">
                    <a:alpha val="100000"/>
                  </a:srgbClr>
                </a:solidFill>
                <a:latin typeface="Calibri"/>
              </a:rPr>
              <a:t><![CDATA[ no se separa ni un envase antes de que la cantidad esté escrita y cuadrada con la ficha. Un pedido con la cantidad a medias obliga a devolver material o a parar la faena a mitad; las dos cosas consumen tiempo del cliente y generan una reclamación. ]]></a:t>
            </a:r>
            <a:r>
              <a:rPr lang="en-US" b="1" strike="noStrike" sz="2100" spc="0" u="none" cap="none">
                <a:solidFill>
                  <a:srgbClr val="1B2438">
                    <a:alpha val="100000"/>
                  </a:srgbClr>
                </a:solidFill>
                <a:latin typeface="Calibri"/>
              </a:rPr>
              <a:t><![CDATA[Quién avisa:]]></a:t>
            </a:r>
            <a:r>
              <a:rPr lang="en-US" strike="noStrike" sz="2100" spc="0" u="none" cap="none">
                <a:solidFill>
                  <a:srgbClr val="1B2438">
                    <a:alpha val="100000"/>
                  </a:srgbClr>
                </a:solidFill>
                <a:latin typeface="Calibri"/>
              </a:rPr>
              <a:t><![CDATA[ quien ha calculado; si la suma no cuadra con la superficie que declaró el cliente, se vuelve a la puerta 1 para confirmar los metros antes de seguir.]]></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 Puerta 3: la cantidad que no falla a mitad de obra ·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hecklist-de-pedido-y-entrega-sin-huecos"/>
              </a:rPr>
              <a:t><![CDATA[Checklist de pedido y entrega sin huec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136]]></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l formato va con la cantidad.]]></a:t>
            </a:r>
            <a:r>
              <a:rPr lang="en-US" strike="noStrike" sz="2100" spc="0" u="none" cap="none">
                <a:solidFill>
                  <a:srgbClr val="1B2438">
                    <a:alpha val="100000"/>
                  </a:srgbClr>
                </a:solidFill>
                <a:latin typeface="Calibri"/>
              </a:rPr>
              <a:t><![CDATA[ Cambiar tres de 15 L por cinco de 5 L no cambia los litros: cambia el número de envases, el peso, el porte y la comprobación. Por eso el formato se escribe en la puerta 2 y cualquier cambio de formato es un caso especial, no un detalle de última hora.]]></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hecklist-de-pedido-y-entrega-sin-huecos"/>
              </a:rPr>
              <a:t><![CDATA[Checklist de pedido y entrega sin huec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13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 Puerta 3: la cantidad que no falla a mitad de obra · La cantidad, en cinco pasos · Paso 1 de 5]]></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1. Superficie]]></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escribe de dónde sale y qué huecos se restan. Si no está medida, se indica como estimación pendiente y se avisa.]]></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hecklist-de-pedido-y-entrega-sin-huecos"/>
              </a:rPr>
              <a:t><![CDATA[Checklist de pedido y entrega sin huec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13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 Puerta 3: la cantidad que no falla a mitad de obra · La cantidad, en cinco pasos · Paso 2 de 5]]></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2. Manos]]></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s decide el sistema y la ficha del producto, no el ánimo del día ni la gana del cliente.]]></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hecklist-de-pedido-y-entrega-sin-huecos"/>
              </a:rPr>
              <a:t><![CDATA[Checklist de pedido y entrega sin huec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13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 Puerta 3: la cantidad que no falla a mitad de obra · La cantidad, en cinco pasos · Paso 3 de 5]]></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Rendimiento]]></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pia de la ficha del producto elegido, con su unidad: metros cuadrados por litro y mano.]]></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hecklist-de-pedido-y-entrega-sin-huecos"/>
              </a:rPr>
              <a:t><![CDATA[Checklist de pedido y entrega sin huec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13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 Puerta 3: la cantidad que no falla a mitad de obra · La cantidad, en cinco pasos · Paso 4 de 5]]></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Merma]]></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porcentaje declarado y escrito, con su motivo: pérdidas, repasos e irregularidades del paramento.]]></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hecklist-de-pedido-y-entrega-sin-huecos"/>
              </a:rPr>
              <a:t><![CDATA[Checklist de pedido y entrega sin huec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13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 Puerta 3: la cantidad que no falla a mitad de obra · La cantidad, en cinco pasos · Paso 5 de 5]]></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Envases]]></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vierte el total en formato disponible y se anota el sobrante previsto, que no es un regalo sino margen.]]></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spuesta numéric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hecklist-de-pedido-y-entrega-sin-huecos"/>
              </a:rPr>
              <a:t><![CDATA[Checklist de pedido y entrega sin huec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13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4 · Puerta 3: la cantidad que no falla a mitad de obra]]></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upuesto didáctico: 210 m² de paramento, dos manos, un rendimiento de 10 m² por litro y mano y un 10 % de merma. ¿Cuántos litros hay que preparar? Responde solo con el número.]]></a:t>
            </a:r>
          </a:p>
        </p:txBody>
      </p:sp>
      <p:sp>
        <p:nvSpPr>
          <p:cNvPr id="9" name=""/>
          <p:cNvSpPr txBox="1"/>
          <p:nvPr/>
        </p:nvSpPr>
        <p:spPr>
          <a:xfrm>
            <a:off x="628650" y="2647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Respuesta numérica (L): ________________]]></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 Puertas 4 y 5: el color que se acepta y la fecha que se puede cumplir ·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hecklist-de-pedido-y-entrega-sin-huecos"/>
              </a:rPr>
              <a:t><![CDATA[Checklist de pedido y entrega sin huec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136]]></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color es la puerta con más condiciones. Una pintura blanca no necesita ficha de aceptación: el blanco es el blanco. Una base para tintar sí, porque el tono depende de la máquina, del lote de base y de quién la mezcla. Por eso la puerta 4 solo aplica cuando el pedido va tintado.]]></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 Puertas 4 y 5: el color que se acepta y la fecha que se puede cumplir ·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hecklist-de-pedido-y-entrega-sin-huecos"/>
              </a:rPr>
              <a:t><![CDATA[Checklist de pedido y entrega sin huec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136]]></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se comprueba es una ]]></a:t>
            </a:r>
            <a:r>
              <a:rPr lang="en-US" b="1" strike="noStrike" sz="2100" spc="0" u="none" cap="none">
                <a:solidFill>
                  <a:srgbClr val="1B2438">
                    <a:alpha val="100000"/>
                  </a:srgbClr>
                </a:solidFill>
                <a:latin typeface="Calibri"/>
              </a:rPr>
              <a:t><![CDATA[ficha de aceptación de color]]></a:t>
            </a:r>
            <a:r>
              <a:rPr lang="en-US" strike="noStrike" sz="2100" spc="0" u="none" cap="none">
                <a:solidFill>
                  <a:srgbClr val="1B2438">
                    <a:alpha val="100000"/>
                  </a:srgbClr>
                </a:solidFill>
                <a:latin typeface="Calibri"/>
              </a:rPr>
              <a:t><![CDATA[: el código de color del pedido, la muestra o la referencia de partida, quién lo ha validado y cuándo. Sin esa ficha, la tintación no se prepara. La razón es práctica y no negociable: un color mal aceptado no se arregla con un bote nuevo; el cliente recibe un tono que no pidió y la obra se queda a medias.]]></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 Puertas 4 y 5: el color que se acepta y la fecha que se puede cumplir ·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hecklist-de-pedido-y-entrega-sin-huecos"/>
              </a:rPr>
              <a:t><![CDATA[Checklist de pedido y entrega sin huec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136]]></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se bloquea: la preparación del tinte y el picking de los envases tintados. Lo que se anota: el código de color y el número o la fecha de la ficha de aceptación, para que en la puerta 8 cualquiera pueda cotejar el envase con la hoja. Quién avisa: el puesto de color, que es quien puede aceptar o rechazar un tinte.]]></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 Puertas 4 y 5: el color que se acepta y la fecha que se puede cumplir ·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hecklist-de-pedido-y-entrega-sin-huecos"/>
              </a:rPr>
              <a:t><![CDATA[Checklist de pedido y entrega sin huec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136]]></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a:t>
            </a:r>
            <a:r>
              <a:rPr lang="en-US" b="1" strike="noStrike" sz="2100" spc="0" u="none" cap="none">
                <a:solidFill>
                  <a:srgbClr val="1B2438">
                    <a:alpha val="100000"/>
                  </a:srgbClr>
                </a:solidFill>
                <a:latin typeface="Calibri"/>
              </a:rPr>
              <a:t><![CDATA[puerta 5 (fecha y ventana)]]></a:t>
            </a:r>
            <a:r>
              <a:rPr lang="en-US" strike="noStrike" sz="2100" spc="0" u="none" cap="none">
                <a:solidFill>
                  <a:srgbClr val="1B2438">
                    <a:alpha val="100000"/>
                  </a:srgbClr>
                </a:solidFill>
                <a:latin typeface="Calibri"/>
              </a:rPr>
              <a:t><![CDATA[ se cierra después del color, porque el tintado tiene su propio plazo y ese plazo manda sobre la fecha que se le dio al cliente. Una fecha sin hora es una fecha que se cumple «cuando pase»; una fecha con ventana —mañana de 9:00 a 13:00, viernes por la tarde— es una cita que el almacén puede planificar y que el cliente puede esperar. Lo que se bloquea: el planning de ruta y el compromiso de la fecha. Lo que se anota: la fecha pactada, la franja horaria y, si el cliente tiene una condición (no poder recibir antes de las 18:00, no poder acceder el sábado), esa condición con sus palabras.]]></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 Puertas 4 y 5: el color que se acepta y la fecha que se puede cumplir ·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hecklist-de-pedido-y-entrega-sin-huecos"/>
              </a:rPr>
              <a:t><![CDATA[Checklist de pedido y entrega sin huec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136]]></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a fecha no se promete antes de cerrar la puerta 5.]]></a:t>
            </a:r>
            <a:r>
              <a:rPr lang="en-US" strike="noStrike" sz="2100" spc="0" u="none" cap="none">
                <a:solidFill>
                  <a:srgbClr val="1B2438">
                    <a:alpha val="100000"/>
                  </a:srgbClr>
                </a:solidFill>
                <a:latin typeface="Calibri"/>
              </a:rPr>
              <a:t><![CDATA[ Es tentación habitual decir «el jueves» para dar seguridad y preguntarlo luego. La fecha que sale de la boca sin comprobar disponibilidad es una deuda, no un servicio.]]></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 Puertas 4 y 5: el color que se acepta y la fecha que se puede cumplir]]></a:t>
            </a:r>
          </a:p>
        </p:txBody>
      </p:sp>
      <p:pic>
        <p:nvPicPr>
          <p:cNvPr id="3" name="" descr="Cuatro tarjetas sobre la puerta de color tintado: qué se comprueba, quién lo acepta, qué se bloquea y qué se anota.">
            <a:hlinkClick r:id="rId3" tooltip="Cuatro tarjetas sobre la puerta de color tintado: qué se comprueba, quién lo acepta, qué se bloquea y qué se anota."/>
          </p:cNvPr>
          <p:cNvPicPr>
            <a:picLocks noChangeAspect="1"/>
          </p:cNvPicPr>
          <p:nvPr>
            <p:ph type="pic" idx="1"/>
          </p:nvPr>
        </p:nvPicPr>
        <p:blipFill>
          <a:blip r:embed="rId2"/>
          <a:stretch>
            <a:fillRect/>
          </a:stretch>
        </p:blipFill>
        <p:spPr>
          <a:xfrm>
            <a:off x="847725" y="1257300"/>
            <a:ext cx="743902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En blanco y en formato comercial no hace falta ficha de aceptación de color.]]></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checklist-de-pedido-y-entrega-sin-huecos"/>
              </a:rPr>
              <a:t><![CDATA[Ver imagen original en el OA]]></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Opción múltipl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hecklist-de-pedido-y-entrega-sin-huecos"/>
              </a:rPr>
              <a:t><![CDATA[Checklist de pedido y entrega sin huec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13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 Puertas 4 y 5: el color que se acepta y la fecha que se puede cumplir]]></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l cliente pide «el verde de la muestra del año pasado» para un container grande. ¿Qué corresponde hacer en la puerta 4?]]></a:t>
            </a:r>
          </a:p>
        </p:txBody>
      </p:sp>
      <p:sp>
        <p:nvSpPr>
          <p:cNvPr id="9" name=""/>
          <p:cNvSpPr txBox="1"/>
          <p:nvPr/>
        </p:nvSpPr>
        <p:spPr>
          <a:xfrm>
            <a:off x="666750" y="23241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Tintar la base con el verde más parecido de la carta y anotar el código en el pedido.]]></a:t>
            </a:r>
          </a:p>
        </p:txBody>
      </p:sp>
      <p:sp>
        <p:nvSpPr>
          <p:cNvPr id="10" name=""/>
          <p:cNvSpPr txBox="1"/>
          <p:nvPr/>
        </p:nvSpPr>
        <p:spPr>
          <a:xfrm>
            <a:off x="666750" y="30099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Pedir la ficha de aceptación del color y, sin ella, dejar bloqueada la preparación del tinte.]]></a:t>
            </a:r>
          </a:p>
        </p:txBody>
      </p:sp>
      <p:sp>
        <p:nvSpPr>
          <p:cNvPr id="11" name=""/>
          <p:cNvSpPr txBox="1"/>
          <p:nvPr/>
        </p:nvSpPr>
        <p:spPr>
          <a:xfrm>
            <a:off x="666750" y="370522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Sustituir el tinte por una pintura de color ya fabricada y enviarla antes.]]></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Opción múltipl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hecklist-de-pedido-y-entrega-sin-huecos"/>
              </a:rPr>
              <a:t><![CDATA[Checklist de pedido y entrega sin huec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136]]></a:t>
            </a:r>
          </a:p>
        </p:txBody>
      </p:sp>
      <p:sp>
        <p:nvSpPr>
          <p:cNvPr id="7" name=""/>
          <p:cNvSpPr txBox="1"/>
          <p:nvPr/>
        </p:nvSpPr>
        <p:spPr>
          <a:xfrm>
            <a:off x="666750" y="12192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Anotar «verde similar» en la hoja para que lo decida la puerta 8.]]></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hecklist-de-pedido-y-entrega-sin-huecos"/>
              </a:rPr>
              <a:t><![CDATA[Checklist de pedido y entrega sin huec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13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6 · Puertas 6 a 8: porte, preparación y la comprobación que precede a la salida]]></a:t>
            </a:r>
          </a:p>
        </p:txBody>
      </p:sp>
      <p:sp>
        <p:nvSpPr>
          <p:cNvPr id="8" name=""/>
          <p:cNvSpPr txBox="1"/>
          <p:nvPr/>
        </p:nvSpPr>
        <p:spPr>
          <a:xfrm>
            <a:off x="514350" y="20193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ti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quí]]></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di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á]]></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prometi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probacion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jecu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uert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6]]></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transport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or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fin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óm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a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teri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lev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ansportis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cog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li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cog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é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ism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ien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é]]></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te]]></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hecklist-de-pedido-y-entrega-sin-huecos"/>
              </a:rPr>
              <a:t><![CDATA[Checklist de pedido y entrega sin huec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136]]></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rrespon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ci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uer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sul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no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á]]></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la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no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ndi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fini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c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li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clui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odalida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anspor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dicio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cking:]]></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di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ot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15]]></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iaj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p>
        </p:txBody>
      </p:sp>
      <p:sp>
        <p:nvSpPr>
          <p:cNvPr id="8" name=""/>
          <p:cNvSpPr txBox="1"/>
          <p:nvPr/>
        </p:nvSpPr>
        <p:spPr>
          <a:xfrm>
            <a:off x="514350" y="25336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urism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ism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hícu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parto.]]></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hecklist-de-pedido-y-entrega-sin-huecos"/>
              </a:rPr>
              <a:t><![CDATA[Checklist de pedido y entrega sin huec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136]]></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a:t>
            </a:r>
            <a:r>
              <a:rPr lang="en-US" b="1" strike="noStrike" sz="2100" spc="0" u="none" cap="none">
                <a:solidFill>
                  <a:srgbClr val="1B2438">
                    <a:alpha val="100000"/>
                  </a:srgbClr>
                </a:solidFill>
                <a:latin typeface="Calibri"/>
              </a:rPr>
              <a:t><![CDATA[puerta 7 (preparación y picking)]]></a:t>
            </a:r>
            <a:r>
              <a:rPr lang="en-US" strike="noStrike" sz="2100" spc="0" u="none" cap="none">
                <a:solidFill>
                  <a:srgbClr val="1B2438">
                    <a:alpha val="100000"/>
                  </a:srgbClr>
                </a:solidFill>
                <a:latin typeface="Calibri"/>
              </a:rPr>
              <a:t><![CDATA[ es donde el pedido se convierte en material físico. Se separa por pedido, no por pila: cada pedido tiene su línea, su etiqueta y su sitio. Se comprueba la unidad, el lote, la estanqueidad del envase y que lo que dice la etiqueta coincide con lo que dice la hoja. La estanqueidad se mira: un envase golpeado puede no gotear en el almacén y gotear en el maletero.]]></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hecklist-de-pedido-y-entrega-sin-huecos"/>
              </a:rPr>
              <a:t><![CDATA[Checklist de pedido y entrega sin huec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136]]></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a:t>
            </a:r>
            <a:r>
              <a:rPr lang="en-US" b="1" strike="noStrike" sz="2100" spc="0" u="none" cap="none">
                <a:solidFill>
                  <a:srgbClr val="1B2438">
                    <a:alpha val="100000"/>
                  </a:srgbClr>
                </a:solidFill>
                <a:latin typeface="Calibri"/>
              </a:rPr>
              <a:t><![CDATA[puerta 8 (comprobación antes de salir)]]></a:t>
            </a:r>
            <a:r>
              <a:rPr lang="en-US" strike="noStrike" sz="2100" spc="0" u="none" cap="none">
                <a:solidFill>
                  <a:srgbClr val="1B2438">
                    <a:alpha val="100000"/>
                  </a:srgbClr>
                </a:solidFill>
                <a:latin typeface="Calibri"/>
              </a:rPr>
              <a:t><![CDATA[ es la última barrera antes de que el material abandone la tienda. Se contrasta la hoja con el material: referencia, número de envases, litros, color, lote si procede y destino. No es una formalidad: es el único momento en que todavía se puede arreglar un error sin coste. Quien compara la hoja con la caja evita un viaje de vuelta.]]></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hecklist-de-pedido-y-entrega-sin-huecos"/>
              </a:rPr>
              <a:t><![CDATA[Checklist de pedido y entrega sin huec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136]]></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Qué se bloquea y quién avisa:]]></a:t>
            </a:r>
            <a:r>
              <a:rPr lang="en-US" strike="noStrike" sz="2100" spc="0" u="none" cap="none">
                <a:solidFill>
                  <a:srgbClr val="1B2438">
                    <a:alpha val="100000"/>
                  </a:srgbClr>
                </a:solidFill>
                <a:latin typeface="Calibri"/>
              </a:rPr>
              <a:t><![CDATA[ si en la puerta 7 falta un envase o hay material roto, se bloquea la salida y se avisa a almacén y a quien pidió el pedido, con el número de pedido y la hora. Si en la puerta 8 el material no coincide con la hoja, no se corrige «en la ruta»: se vuelve a la puerta que falló. Un pedido que sale con un error anotado como «se corrige al llegar» es un pedido que ya ha salido mal.]]></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 Puertas 6 a 8: porte, preparación y la comprobación que precede a la salida]]></a:t>
            </a:r>
          </a:p>
        </p:txBody>
      </p:sp>
      <p:pic>
        <p:nvPicPr>
          <p:cNvPr id="3" name="" descr="Flujo de cinco pasos desde el porte hasta la salida del pedido, con el bloqueo y el aviso en la parte final.">
            <a:hlinkClick r:id="rId3" tooltip="Flujo de cinco pasos desde el porte hasta la salida del pedido, con el bloqueo y el aviso en la parte final."/>
          </p:cNvPr>
          <p:cNvPicPr>
            <a:picLocks noChangeAspect="1"/>
          </p:cNvPicPr>
          <p:nvPr>
            <p:ph type="pic" idx="1"/>
          </p:nvPr>
        </p:nvPicPr>
        <p:blipFill>
          <a:blip r:embed="rId2"/>
          <a:stretch>
            <a:fillRect/>
          </a:stretch>
        </p:blipFill>
        <p:spPr>
          <a:xfrm>
            <a:off x="2238375" y="1257300"/>
            <a:ext cx="4667250"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La puerta 8 es la última barrera: si falla, el material se queda dentro.]]></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checklist-de-pedido-y-entrega-sin-huecos"/>
              </a:rPr>
              <a:t><![CDATA[Ver imagen original en el OA]]></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hecklist-de-pedido-y-entrega-sin-huecos"/>
              </a:rPr>
              <a:t><![CDATA[Checklist de pedido y entrega sin huec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136]]></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6 · Puertas 6 a 8: porte, preparación y la comprobación que precede a la salida · La preparación y la comprobación, en cinco movimientos · Paso 1 de 5]]></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1. Separar por pedido]]></a:t>
            </a:r>
          </a:p>
        </p:txBody>
      </p:sp>
      <p:sp>
        <p:nvSpPr>
          <p:cNvPr id="9" name=""/>
          <p:cNvSpPr txBox="1"/>
          <p:nvPr/>
        </p:nvSpPr>
        <p:spPr>
          <a:xfrm>
            <a:off x="514350" y="27908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da línea con su etiqueta y su sitio. Nunca se mezclan pedidos parecidos en un mismo palé.]]></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hecklist-de-pedido-y-entrega-sin-huecos"/>
              </a:rPr>
              <a:t><![CDATA[Checklist de pedido y entrega sin huec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136]]></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6 · Puertas 6 a 8: porte, preparación y la comprobación que precede a la salida · La preparación y la comprobación, en cinco movimientos · Paso 2 de 5]]></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2. Comprobar unidad, lote y color]]></a:t>
            </a:r>
          </a:p>
        </p:txBody>
      </p:sp>
      <p:sp>
        <p:nvSpPr>
          <p:cNvPr id="9" name=""/>
          <p:cNvSpPr txBox="1"/>
          <p:nvPr/>
        </p:nvSpPr>
        <p:spPr>
          <a:xfrm>
            <a:off x="514350" y="27908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da envase se contrasta contra la hoja, no contra el pedido anterior.]]></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hecklist-de-pedido-y-entrega-sin-huecos"/>
              </a:rPr>
              <a:t><![CDATA[Checklist de pedido y entrega sin huec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136]]></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6 · Puertas 6 a 8: porte, preparación y la comprobación que precede a la salida · La preparación y la comprobación, en cinco movimientos · Paso 3 de 5]]></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Mirar la estanqueidad]]></a:t>
            </a:r>
          </a:p>
        </p:txBody>
      </p:sp>
      <p:sp>
        <p:nvSpPr>
          <p:cNvPr id="9" name=""/>
          <p:cNvSpPr txBox="1"/>
          <p:nvPr/>
        </p:nvSpPr>
        <p:spPr>
          <a:xfrm>
            <a:off x="514350" y="27908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apa, costura y goteo. Lo que se ve, se anota en la hoja y no se espera al cliente.]]></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hecklist-de-pedido-y-entrega-sin-huecos"/>
              </a:rPr>
              <a:t><![CDATA[Checklist de pedido y entrega sin huec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136]]></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6 · Puertas 6 a 8: porte, preparación y la comprobación que precede a la salida · La preparación y la comprobación, en cinco movimientos · Paso 4 de 5]]></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Contrastar hoja y material]]></a:t>
            </a:r>
          </a:p>
        </p:txBody>
      </p:sp>
      <p:sp>
        <p:nvSpPr>
          <p:cNvPr id="9" name=""/>
          <p:cNvSpPr txBox="1"/>
          <p:nvPr/>
        </p:nvSpPr>
        <p:spPr>
          <a:xfrm>
            <a:off x="514350" y="27908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ferencia, envases, litros, color y destino, antes de que el material salga de la tienda.]]></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hecklist-de-pedido-y-entrega-sin-huecos"/>
              </a:rPr>
              <a:t><![CDATA[Checklist de pedido y entrega sin huec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136]]></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6 · Puertas 6 a 8: porte, preparación y la comprobación que precede a la salida · La preparación y la comprobación, en cinco movimientos · Paso 5 de 5]]></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Registrar la salida]]></a:t>
            </a:r>
          </a:p>
        </p:txBody>
      </p:sp>
      <p:sp>
        <p:nvSpPr>
          <p:cNvPr id="9" name=""/>
          <p:cNvSpPr txBox="1"/>
          <p:nvPr/>
        </p:nvSpPr>
        <p:spPr>
          <a:xfrm>
            <a:off x="514350" y="27908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ién lo entrega, a quién, a qué hora y con qué albarán, firmado por quien recibe.]]></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hecklist-de-pedido-y-entrega-sin-huecos"/>
              </a:rPr>
              <a:t><![CDATA[Checklist de pedido y entrega sin huec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13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6 · Puertas 6 a 8: porte, preparación y la comprobación que precede a la salida]]></a:t>
            </a:r>
          </a:p>
        </p:txBody>
      </p:sp>
      <p:sp>
        <p:nvSpPr>
          <p:cNvPr id="8" name=""/>
          <p:cNvSpPr txBox="1"/>
          <p:nvPr/>
        </p:nvSpPr>
        <p:spPr>
          <a:xfrm>
            <a:off x="514350" y="15430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Si en la puerta 8 el material no coincide con la hoja, no se corrige en la ruta: se vuelve a la ___ que falló y se avisa a ___ y a quien pidió el pedido. La salida se bloquea hasta que el ___ queda firmado.]]></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7 · Puertas 9 y 10: el albarán y el archivo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hecklist-de-pedido-y-entrega-sin-huecos"/>
              </a:rPr>
              <a:t><![CDATA[Checklist de pedido y entrega sin huec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136]]></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a:t>
            </a:r>
            <a:r>
              <a:rPr lang="en-US" b="1" strike="noStrike" sz="2100" spc="0" u="none" cap="none">
                <a:solidFill>
                  <a:srgbClr val="1B2438">
                    <a:alpha val="100000"/>
                  </a:srgbClr>
                </a:solidFill>
                <a:latin typeface="Calibri"/>
              </a:rPr>
              <a:t><![CDATA[puerta 9 (albarán y cierre)]]></a:t>
            </a:r>
            <a:r>
              <a:rPr lang="en-US" strike="noStrike" sz="2100" spc="0" u="none" cap="none">
                <a:solidFill>
                  <a:srgbClr val="1B2438">
                    <a:alpha val="100000"/>
                  </a:srgbClr>
                </a:solidFill>
                <a:latin typeface="Calibri"/>
              </a:rPr>
              <a:t><![CDATA[ es el momento en que el pedido deja de estar en la tienda. El albarán recoge lo entregado: qué, cuánto, de qué color, en qué condiciones y a qué hora; lo firma quien recibe y se anota quién lo entrega. Con la firma y el albarán, el pedido está entregado. Sin ellos, está «salido», que es una categoría distinta: significa que nadie ha confirmado la recepción.]]></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7 · Puertas 9 y 10: el albarán y el archivo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hecklist-de-pedido-y-entrega-sin-huecos"/>
              </a:rPr>
              <a:t><![CDATA[Checklist de pedido y entrega sin huec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3 / 136]]></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a:t>
            </a:r>
            <a:r>
              <a:rPr lang="en-US" b="1" strike="noStrike" sz="2100" spc="0" u="none" cap="none">
                <a:solidFill>
                  <a:srgbClr val="1B2438">
                    <a:alpha val="100000"/>
                  </a:srgbClr>
                </a:solidFill>
                <a:latin typeface="Calibri"/>
              </a:rPr>
              <a:t><![CDATA[puerta 10 (archivo)]]></a:t>
            </a:r>
            <a:r>
              <a:rPr lang="en-US" strike="noStrike" sz="2100" spc="0" u="none" cap="none">
                <a:solidFill>
                  <a:srgbClr val="1B2438">
                    <a:alpha val="100000"/>
                  </a:srgbClr>
                </a:solidFill>
                <a:latin typeface="Calibri"/>
              </a:rPr>
              <a:t><![CDATA[ es la que hace útil todo lo anterior. Se archivan juntos la hoja del pedido rellenada, el albarán, la ficha de aceptación de color si lo hubo y los documentos que lo acompañan (nota de entrega, autorización de excepción). Archivar no es acumular: es poder reconstruir la decisión. Si en marzo vuelve un cliente diciendo que la fachada no era del mismo verde, el expediente tiene que poder responder a tres preguntas: qué se pidió, qué se preparó y quién lo comprobó.]]></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7 · Puertas 9 y 10: el albarán y el archivo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hecklist-de-pedido-y-entrega-sin-huecos"/>
              </a:rPr>
              <a:t><![CDATA[Checklist de pedido y entrega sin huec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4 / 136]]></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Qué se bloquea y quién avisa:]]></a:t>
            </a:r>
            <a:r>
              <a:rPr lang="en-US" strike="noStrike" sz="2100" spc="0" u="none" cap="none">
                <a:solidFill>
                  <a:srgbClr val="1B2438">
                    <a:alpha val="100000"/>
                  </a:srgbClr>
                </a:solidFill>
                <a:latin typeface="Calibri"/>
              </a:rPr>
              <a:t><![CDATA[ el archivo bloquea el cierre del pedido: un pedido entregado sin archivar sigue abierto, y un pedido abierto se cuenta como pedido vivo. Cuando el cliente recoge en tienda, el archivo incluye la identificación de quien recoge y la fecha; cuando hay entrega parcial, el archivo incluye el albarán parcial y la nota de lo que queda pendiente y con qué fecha se comunica.]]></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7 · Puertas 9 y 10: el albarán y el archivo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hecklist-de-pedido-y-entrega-sin-huecos"/>
              </a:rPr>
              <a:t><![CDATA[Checklist de pedido y entrega sin huec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5 / 136]]></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Por qué la herramienta lo evita:]]></a:t>
            </a:r>
            <a:r>
              <a:rPr lang="en-US" strike="noStrike" sz="2100" spc="0" u="none" cap="none">
                <a:solidFill>
                  <a:srgbClr val="1B2438">
                    <a:alpha val="100000"/>
                  </a:srgbClr>
                </a:solidFill>
                <a:latin typeface="Calibri"/>
              </a:rPr>
              <a:t><![CDATA[ la memoria del equipo es buena, pero se va. El albarán firmado y la hoja archivada son la diferencia entre «creo que lo entregamos» y «está entregado, y aquí está el papel». Los dos casos que más se pierden son la entrega parcial —nadie sabe qué faltaba— y la recogida en tienda —nadie sabe quién dejó el material—. Los dos se resuelven con una línea escrita en la puerta 9.]]></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hecklist-de-pedido-y-entrega-sin-huecos"/>
              </a:rPr>
              <a:t><![CDATA[Checklist de pedido y entrega sin huec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6 / 13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7 · Puertas 9 y 10: el albarán y el archivo]]></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pedido que salió del almacén sin albarán firmado puede archivarse como entregado si el cliente dice por teléfono que llegó bien.]]></a:t>
            </a:r>
          </a:p>
        </p:txBody>
      </p:sp>
      <p:sp>
        <p:nvSpPr>
          <p:cNvPr id="9" name=""/>
          <p:cNvSpPr txBox="1"/>
          <p:nvPr/>
        </p:nvSpPr>
        <p:spPr>
          <a:xfrm>
            <a:off x="666750" y="2647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3028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8 · Seis casos que descuadran el flujo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hecklist-de-pedido-y-entrega-sin-huecos"/>
              </a:rPr>
              <a:t><![CDATA[Checklist de pedido y entrega sin huec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7 / 136]]></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checklist funciona cuando el pedido es normal. La dificultad aparece cuando no lo es, y entonces la hoja sirve justo para lo mismo: dejar por escrito qué se ha hecho y a quién se le ha dicho. Estos seis casos se repiten en el mostrador y en el almacén.]]></a:t>
            </a:r>
          </a:p>
        </p:txBody>
      </p:sp>
      <p:sp>
        <p:nvSpPr>
          <p:cNvPr id="8" name=""/>
          <p:cNvSpPr txBox="1"/>
          <p:nvPr/>
        </p:nvSpPr>
        <p:spPr>
          <a:xfrm>
            <a:off x="514350" y="260985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1. Pedido especial o a medida.]]></a:t>
            </a:r>
            <a:r>
              <a:rPr lang="en-US" strike="noStrike" sz="2100" spc="0" u="none" cap="none">
                <a:solidFill>
                  <a:srgbClr val="1B2438">
                    <a:alpha val="100000"/>
                  </a:srgbClr>
                </a:solidFill>
                <a:latin typeface="Calibri"/>
              </a:rPr>
              <a:t><![CDATA[ Un aplicador pide una cantidad o un formato que no está en el surtido habitual. Se comprueba si existe la excepción y quién la autoriza. Se bloquea el picking hasta tener la autorización escrita y con fecha. Avisa el encargado. En la hoja: «excepción solicitada» y la respuesta.]]></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8 · Seis casos que descuadran el flujo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hecklist-de-pedido-y-entrega-sin-huecos"/>
              </a:rPr>
              <a:t><![CDATA[Checklist de pedido y entrega sin huec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8 / 136]]></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2. Entrega parcial.]]></a:t>
            </a:r>
            <a:r>
              <a:rPr lang="en-US" strike="noStrike" sz="2100" spc="0" u="none" cap="none">
                <a:solidFill>
                  <a:srgbClr val="1B2438">
                    <a:alpha val="100000"/>
                  </a:srgbClr>
                </a:solidFill>
                <a:latin typeface="Calibri"/>
              </a:rPr>
              <a:t><![CDATA[ Sale parte del pedido y el resto queda pendiente por falta de material o por tintado. Se emite un albarán parcial con lo entregado y se anota qué queda y para cuándo. Se bloquea el cierre del pedido completo y se avisa al cliente con una fecha concreta, nunca con «en cuanto se pueda».]]></a:t>
            </a:r>
          </a:p>
        </p:txBody>
      </p:sp>
      <p:sp>
        <p:nvSpPr>
          <p:cNvPr id="8" name=""/>
          <p:cNvSpPr txBox="1"/>
          <p:nvPr/>
        </p:nvSpPr>
        <p:spPr>
          <a:xfrm>
            <a:off x="514350" y="29432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3. Transferencia entre tiendas.]]></a:t>
            </a:r>
            <a:r>
              <a:rPr lang="en-US" strike="noStrike" sz="2100" spc="0" u="none" cap="none">
                <a:solidFill>
                  <a:srgbClr val="1B2438">
                    <a:alpha val="100000"/>
                  </a:srgbClr>
                </a:solidFill>
                <a:latin typeface="Calibri"/>
              </a:rPr>
              <a:t><![CDATA[ No hay stock en la tienda donde se ha pedido. Se comprueba el stock real en la otra tienda antes de mover nada y se anota la tienda de origen. Se bloquea la preparación hasta que el material está localizado; avisa almacén y encargado.]]></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8 · Seis casos que descuadran el flujo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hecklist-de-pedido-y-entrega-sin-huecos"/>
              </a:rPr>
              <a:t><![CDATA[Checklist de pedido y entrega sin huec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9 / 136]]></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4. Rotura durante el picking.]]></a:t>
            </a:r>
            <a:r>
              <a:rPr lang="en-US" strike="noStrike" sz="2100" spc="0" u="none" cap="none">
                <a:solidFill>
                  <a:srgbClr val="1B2438">
                    <a:alpha val="100000"/>
                  </a:srgbClr>
                </a:solidFill>
                <a:latin typeface="Calibri"/>
              </a:rPr>
              <a:t><![CDATA[ Un envase se cae o se abre. Se bloquea el pedido, se segrega el material dañado y se sustituye por otro de la misma referencia y lote, comprobando la estanqueidad. Se anota la incidencia con la hora y el envase afectado, y se avisa a quien puede resolverla.]]></a:t>
            </a:r>
          </a:p>
        </p:txBody>
      </p:sp>
      <p:sp>
        <p:nvSpPr>
          <p:cNvPr id="8" name=""/>
          <p:cNvSpPr txBox="1"/>
          <p:nvPr/>
        </p:nvSpPr>
        <p:spPr>
          <a:xfrm>
            <a:off x="514350" y="29432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5. Cambio de formato.]]></a:t>
            </a:r>
            <a:r>
              <a:rPr lang="en-US" strike="noStrike" sz="2100" spc="0" u="none" cap="none">
                <a:solidFill>
                  <a:srgbClr val="1B2438">
                    <a:alpha val="100000"/>
                  </a:srgbClr>
                </a:solidFill>
                <a:latin typeface="Calibri"/>
              </a:rPr>
              <a:t><![CDATA[ El cliente pide 5 L en vez de 15 L, o al revés. Se recalculan los envases, el porte y la comprobación. Se bloquea la preparación hasta que el formato nuevo está autorizado y anotado con quién lo autorizó.]]></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8 · Seis casos que descuadran el flujo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hecklist-de-pedido-y-entrega-sin-huecos"/>
              </a:rPr>
              <a:t><![CDATA[Checklist de pedido y entrega sin huec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0 / 136]]></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6. El cliente recoge en tienda.]]></a:t>
            </a:r>
            <a:r>
              <a:rPr lang="en-US" strike="noStrike" sz="2100" spc="0" u="none" cap="none">
                <a:solidFill>
                  <a:srgbClr val="1B2438">
                    <a:alpha val="100000"/>
                  </a:srgbClr>
                </a:solidFill>
                <a:latin typeface="Calibri"/>
              </a:rPr>
              <a:t><![CDATA[ El material se prepara igual que para una ruta y la puerta 8 se aplica igual. Se anota quién recoge, con qué documento y cuándo. Se bloquea la entrega si quien recoge no está identificado o si no hay sitio donde dejarlo.]]></a:t>
            </a:r>
          </a:p>
        </p:txBody>
      </p:sp>
      <p:sp>
        <p:nvSpPr>
          <p:cNvPr id="8" name=""/>
          <p:cNvSpPr txBox="1"/>
          <p:nvPr/>
        </p:nvSpPr>
        <p:spPr>
          <a:xfrm>
            <a:off x="514350" y="26098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regla común de los seis es la misma: ]]></a:t>
            </a:r>
            <a:r>
              <a:rPr lang="en-US" b="1" strike="noStrike" sz="2100" spc="0" u="none" cap="none">
                <a:solidFill>
                  <a:srgbClr val="1B2438">
                    <a:alpha val="100000"/>
                  </a:srgbClr>
                </a:solidFill>
                <a:latin typeface="Calibri"/>
              </a:rPr>
              <a:t><![CDATA[el caso especial no se resuelve con una excepción verbal]]></a:t>
            </a:r>
            <a:r>
              <a:rPr lang="en-US" strike="noStrike" sz="2100" spc="0" u="none" cap="none">
                <a:solidFill>
                  <a:srgbClr val="1B2438">
                    <a:alpha val="100000"/>
                  </a:srgbClr>
                </a:solidFill>
                <a:latin typeface="Calibri"/>
              </a:rPr>
              <a:t><![CDATA[. Se resuelve con la puerta correspondiente marcada, un destinatario del aviso y una línea escrita en la hoja.]]></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8 · Seis casos que descuadran el flujo]]></a:t>
            </a:r>
          </a:p>
        </p:txBody>
      </p:sp>
      <p:pic>
        <p:nvPicPr>
          <p:cNvPr id="3" name="" descr="Seis tarjetas con los casos especiales: pedido a medida, entrega parcial, transferencia entre tiendas, rotura en el picking, cambio de formato y recogida en tienda.">
            <a:hlinkClick r:id="rId3" tooltip="Seis tarjetas con los casos especiales: pedido a medida, entrega parcial, transferencia entre tiendas, rotura en el picking, cambio de formato y recogida en tienda."/>
          </p:cNvPr>
          <p:cNvPicPr>
            <a:picLocks noChangeAspect="1"/>
          </p:cNvPicPr>
          <p:nvPr>
            <p:ph type="pic" idx="1"/>
          </p:nvPr>
        </p:nvPicPr>
        <p:blipFill>
          <a:blip r:embed="rId2"/>
          <a:stretch>
            <a:fillRect/>
          </a:stretch>
        </p:blipFill>
        <p:spPr>
          <a:xfrm>
            <a:off x="1924050" y="1257300"/>
            <a:ext cx="528637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Cada caso especial tiene su puerta, su bloqueo y su destinatario del aviso.]]></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checklist-de-pedido-y-entrega-sin-huecos"/>
              </a:rPr>
              <a:t><![CDATA[Ver imagen original en el OA]]></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hecklist-de-pedido-y-entrega-sin-huecos"/>
              </a:rPr>
              <a:t><![CDATA[Checklist de pedido y entrega sin huec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2 / 13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8 · Seis casos que descuadran el flujo]]></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comprobación según la puerta donde se detecta el problema.]]></a:t>
            </a:r>
          </a:p>
        </p:txBody>
      </p:sp>
      <p:sp>
        <p:nvSpPr>
          <p:cNvPr id="9" name=""/>
          <p:cNvSpPr txBox="1"/>
          <p:nvPr/>
        </p:nvSpPr>
        <p:spPr>
          <a:xfrm>
            <a:off x="514350" y="23241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6003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Puerta 4 · Color]]></a:t>
            </a:r>
          </a:p>
        </p:txBody>
      </p:sp>
      <p:sp>
        <p:nvSpPr>
          <p:cNvPr id="11" name=""/>
          <p:cNvSpPr txBox="1"/>
          <p:nvPr/>
        </p:nvSpPr>
        <p:spPr>
          <a:xfrm>
            <a:off x="628650" y="2952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Puerta 7 · Preparación]]></a:t>
            </a:r>
          </a:p>
        </p:txBody>
      </p:sp>
      <p:sp>
        <p:nvSpPr>
          <p:cNvPr id="12" name=""/>
          <p:cNvSpPr txBox="1"/>
          <p:nvPr/>
        </p:nvSpPr>
        <p:spPr>
          <a:xfrm>
            <a:off x="628650" y="3305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Puerta 8 · Comprobación]]></a:t>
            </a:r>
          </a:p>
        </p:txBody>
      </p:sp>
      <p:sp>
        <p:nvSpPr>
          <p:cNvPr id="13" name=""/>
          <p:cNvSpPr txBox="1"/>
          <p:nvPr/>
        </p:nvSpPr>
        <p:spPr>
          <a:xfrm>
            <a:off x="514350" y="36576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El código de color del envase no coincide con el de la hoja.]]></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hecklist-de-pedido-y-entrega-sin-huecos"/>
              </a:rPr>
              <a:t><![CDATA[Checklist de pedido y entrega sin huec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3 / 136]]></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En la comprobación final aparecen cuatro envases y la hoja pide cinco.]]></a:t>
            </a:r>
          </a:p>
        </p:txBody>
      </p:sp>
      <p:sp>
        <p:nvSpPr>
          <p:cNvPr id="8" name=""/>
          <p:cNvSpPr txBox="1"/>
          <p:nvPr/>
        </p:nvSpPr>
        <p:spPr>
          <a:xfrm>
            <a:off x="514350" y="18954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La base tintada no tiene ficha de aceptación firmada.]]></a:t>
            </a:r>
          </a:p>
        </p:txBody>
      </p:sp>
      <p:sp>
        <p:nvSpPr>
          <p:cNvPr id="9" name=""/>
          <p:cNvSpPr txBox="1"/>
          <p:nvPr/>
        </p:nvSpPr>
        <p:spPr>
          <a:xfrm>
            <a:off x="514350" y="22574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El color acordado se describe de palabra, sin código.]]></a:t>
            </a:r>
          </a:p>
        </p:txBody>
      </p:sp>
      <p:sp>
        <p:nvSpPr>
          <p:cNvPr id="10"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Falta un envase de 5 L de los tres del pedido.]]></a:t>
            </a:r>
          </a:p>
        </p:txBody>
      </p:sp>
      <p:sp>
        <p:nvSpPr>
          <p:cNvPr id="11" name=""/>
          <p:cNvSpPr txBox="1"/>
          <p:nvPr/>
        </p:nvSpPr>
        <p:spPr>
          <a:xfrm>
            <a:off x="514350" y="29813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Un bote de 15 L llega con la tapa deformada.]]></a:t>
            </a:r>
          </a:p>
        </p:txBody>
      </p:sp>
      <p:sp>
        <p:nvSpPr>
          <p:cNvPr id="12" name=""/>
          <p:cNvSpPr txBox="1"/>
          <p:nvPr/>
        </p:nvSpPr>
        <p:spPr>
          <a:xfrm>
            <a:off x="514350" y="33432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9 · Caso resuelto (ficticio): la fachada de 210 m² ·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hecklist-de-pedido-y-entrega-sin-huecos"/>
              </a:rPr>
              <a:t><![CDATA[Checklist de pedido y entrega sin huec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4 / 136]]></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comunidad de propietarios de un bloque de Son Verol (la ciudad) pide la fachada: 210 m² de paramento, dos manos, pintura al agua para exterior en acabado mate, en base blanca para tintar en un verde suave. Entrega en el mismo portal, de 9:00 a 13:00, y el porte todavía no está definido. Al teléfono contesta la presidenta, que no vive en el bloque.]]></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9 · Caso resuelto (ficticio): la fachada de 210 m² ·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hecklist-de-pedido-y-entrega-sin-huecos"/>
              </a:rPr>
              <a:t><![CDATA[Checklist de pedido y entrega sin huec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5 / 136]]></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Puerta 1.]]></a:t>
            </a:r>
            <a:r>
              <a:rPr lang="en-US" strike="noStrike" sz="2100" spc="0" u="none" cap="none">
                <a:solidFill>
                  <a:srgbClr val="1B2438">
                    <a:alpha val="100000"/>
                  </a:srgbClr>
                </a:solidFill>
                <a:latin typeface="Calibri"/>
              </a:rPr>
              <a:t><![CDATA[ Cliente: comunidad de propietarios de Son Verol, con la presidenta como interlocutora y teléfono de contacto. Obra: calle de Son Verol, 12, tercera planta, portal A, con ascensor y entrada de material por el portal de servicio. Se anota también que la descarga se hace en la calle.]]></a:t>
            </a:r>
          </a:p>
        </p:txBody>
      </p:sp>
      <p:sp>
        <p:nvSpPr>
          <p:cNvPr id="8" name=""/>
          <p:cNvSpPr txBox="1"/>
          <p:nvPr/>
        </p:nvSpPr>
        <p:spPr>
          <a:xfrm>
            <a:off x="514350" y="29432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Puerta 2.]]></a:t>
            </a:r>
            <a:r>
              <a:rPr lang="en-US" strike="noStrike" sz="2100" spc="0" u="none" cap="none">
                <a:solidFill>
                  <a:srgbClr val="1B2438">
                    <a:alpha val="100000"/>
                  </a:srgbClr>
                </a:solidFill>
                <a:latin typeface="Calibri"/>
              </a:rPr>
              <a:t><![CDATA[ Referencia: «exterior al agua, acabado mate», base blanca para tintar; formatos de 15 L y de 5 L. El acabado no se toca en ruta.]]></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9 · Caso resuelto (ficticio): la fachada de 210 m² ·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hecklist-de-pedido-y-entrega-sin-huecos"/>
              </a:rPr>
              <a:t><![CDATA[Checklist de pedido y entrega sin huec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6 / 136]]></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Puerta 3.]]></a:t>
            </a:r>
            <a:r>
              <a:rPr lang="en-US" strike="noStrike" sz="2100" spc="0" u="none" cap="none">
                <a:solidFill>
                  <a:srgbClr val="1B2438">
                    <a:alpha val="100000"/>
                  </a:srgbClr>
                </a:solidFill>
                <a:latin typeface="Calibri"/>
              </a:rPr>
              <a:t><![CDATA[ 210 m² × 2 manos = 420 m²; 420 ÷ 10 m²/L = 42 L; con un 10 % de merma, 46,2 L; en 15 L y 5 L, tres de 15 L y uno de 5 L: 50 L.]]></a:t>
            </a:r>
          </a:p>
        </p:txBody>
      </p:sp>
      <p:sp>
        <p:nvSpPr>
          <p:cNvPr id="8" name=""/>
          <p:cNvSpPr txBox="1"/>
          <p:nvPr/>
        </p:nvSpPr>
        <p:spPr>
          <a:xfrm>
            <a:off x="514350" y="22860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Puerta 4.]]></a:t>
            </a:r>
            <a:r>
              <a:rPr lang="en-US" strike="noStrike" sz="2100" spc="0" u="none" cap="none">
                <a:solidFill>
                  <a:srgbClr val="1B2438">
                    <a:alpha val="100000"/>
                  </a:srgbClr>
                </a:solidFill>
                <a:latin typeface="Calibri"/>
              </a:rPr>
              <a:t><![CDATA[ Código de color C-402 (ficticio) sobre base blanca, con ficha de aceptación firmada por el puesto de color el martes, indicando la muestra y la referencia de partida.]]></a:t>
            </a:r>
          </a:p>
        </p:txBody>
      </p:sp>
      <p:sp>
        <p:nvSpPr>
          <p:cNvPr id="9" name=""/>
          <p:cNvSpPr txBox="1"/>
          <p:nvPr/>
        </p:nvSpPr>
        <p:spPr>
          <a:xfrm>
            <a:off x="514350" y="334327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Puerta 5.]]></a:t>
            </a:r>
            <a:r>
              <a:rPr lang="en-US" strike="noStrike" sz="2100" spc="0" u="none" cap="none">
                <a:solidFill>
                  <a:srgbClr val="1B2438">
                    <a:alpha val="100000"/>
                  </a:srgbClr>
                </a:solidFill>
                <a:latin typeface="Calibri"/>
              </a:rPr>
              <a:t><![CDATA[ Jueves de 9:00 a 13:00, pactada con la presidenta y anotada como «entrega en portal, entrada por servicio».]]></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9 · Caso resuelto (ficticio): la fachada de 210 m² ·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hecklist-de-pedido-y-entrega-sin-huecos"/>
              </a:rPr>
              <a:t><![CDATA[Checklist de pedido y entrega sin huec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7 / 136]]></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Puerta 6.]]></a:t>
            </a:r>
            <a:r>
              <a:rPr lang="en-US" strike="noStrike" sz="2100" spc="0" u="none" cap="none">
                <a:solidFill>
                  <a:srgbClr val="1B2438">
                    <a:alpha val="100000"/>
                  </a:srgbClr>
                </a:solidFill>
                <a:latin typeface="Calibri"/>
              </a:rPr>
              <a:t><![CDATA[ Transporte y porte: la modalidad la decide la empresa; el porte queda «pendiente de definir» y se avisa a la comunidad en cuanto conste. Nadie le dice a la presidenta que va incluido.]]></a:t>
            </a:r>
          </a:p>
        </p:txBody>
      </p:sp>
      <p:sp>
        <p:nvSpPr>
          <p:cNvPr id="8" name=""/>
          <p:cNvSpPr txBox="1"/>
          <p:nvPr/>
        </p:nvSpPr>
        <p:spPr>
          <a:xfrm>
            <a:off x="514350" y="22860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Puerta 7.]]></a:t>
            </a:r>
            <a:r>
              <a:rPr lang="en-US" strike="noStrike" sz="2100" spc="0" u="none" cap="none">
                <a:solidFill>
                  <a:srgbClr val="1B2438">
                    <a:alpha val="100000"/>
                  </a:srgbClr>
                </a:solidFill>
                <a:latin typeface="Calibri"/>
              </a:rPr>
              <a:t><![CDATA[ Se separan tres envases de 15 L y uno de 5 L con la etiqueta del pedido 4-118, todos con el código C-402 y el mismo lote de base. Al abrir el bote de 5 L se ve la tapa deformada: se segrega, se sustituye por otro del mismo lote y se anota la incidencia con la hora.]]></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9 · Caso resuelto (ficticio): la fachada de 210 m² ·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hecklist-de-pedido-y-entrega-sin-huecos"/>
              </a:rPr>
              <a:t><![CDATA[Checklist de pedido y entrega sin huec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8 / 136]]></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Puerta 8.]]></a:t>
            </a:r>
            <a:r>
              <a:rPr lang="en-US" strike="noStrike" sz="2100" spc="0" u="none" cap="none">
                <a:solidFill>
                  <a:srgbClr val="1B2438">
                    <a:alpha val="100000"/>
                  </a:srgbClr>
                </a:solidFill>
                <a:latin typeface="Calibri"/>
              </a:rPr>
              <a:t><![CDATA[ Antes de salir se contrasta la hoja con el material: cuatro envases, 50 L, C-402, destino Son Verol, tercera. Cuadra.]]></a:t>
            </a:r>
          </a:p>
        </p:txBody>
      </p:sp>
      <p:sp>
        <p:nvSpPr>
          <p:cNvPr id="8" name=""/>
          <p:cNvSpPr txBox="1"/>
          <p:nvPr/>
        </p:nvSpPr>
        <p:spPr>
          <a:xfrm>
            <a:off x="514350" y="19526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Puerta 9.]]></a:t>
            </a:r>
            <a:r>
              <a:rPr lang="en-US" strike="noStrike" sz="2100" spc="0" u="none" cap="none">
                <a:solidFill>
                  <a:srgbClr val="1B2438">
                    <a:alpha val="100000"/>
                  </a:srgbClr>
                </a:solidFill>
                <a:latin typeface="Calibri"/>
              </a:rPr>
              <a:t><![CDATA[ Albarán firmado por el secretario de la comunidad a las 10:20, con la cantidad, el color y las condiciones de entrega.]]></a:t>
            </a:r>
          </a:p>
        </p:txBody>
      </p:sp>
      <p:sp>
        <p:nvSpPr>
          <p:cNvPr id="9" name=""/>
          <p:cNvSpPr txBox="1"/>
          <p:nvPr/>
        </p:nvSpPr>
        <p:spPr>
          <a:xfrm>
            <a:off x="514350" y="2686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Puerta 10.]]></a:t>
            </a:r>
            <a:r>
              <a:rPr lang="en-US" strike="noStrike" sz="2100" spc="0" u="none" cap="none">
                <a:solidFill>
                  <a:srgbClr val="1B2438">
                    <a:alpha val="100000"/>
                  </a:srgbClr>
                </a:solidFill>
                <a:latin typeface="Calibri"/>
              </a:rPr>
              <a:t><![CDATA[ Se archivan la hoja, el albarán y la ficha de aceptación de color en el expediente 4-118.]]></a:t>
            </a:r>
          </a:p>
        </p:txBody>
      </p:sp>
      <p:sp>
        <p:nvSpPr>
          <p:cNvPr id="10" name=""/>
          <p:cNvSpPr txBox="1"/>
          <p:nvPr/>
        </p:nvSpPr>
        <p:spPr>
          <a:xfrm>
            <a:off x="514350" y="341947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s cifras, el código de color, el número de expediente y la referencia son ficticios: sirven para practicar el recorrido completo, no para dar por existente ningún pedido.]]></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hecklist-de-pedido-y-entrega-sin-huecos"/>
              </a:rPr>
              <a:t><![CDATA[Checklist de pedido y entrega sin huec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9 / 13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9 · Caso resuelto (ficticio): la fachada de 210 m² · El pedido de la fachada, puerta a puerta · Paso 1 de 10]]></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1 · Cliente y obra]]></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munidad de propietarios de Son Verol, con la presidenta como interlocutora y teléfono de contacto. Dirección completa con numeral, planta, portal, ascensor y entrada de material.]]></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hecklist-de-pedido-y-entrega-sin-huecos"/>
              </a:rPr>
              <a:t><![CDATA[Checklist de pedido y entrega sin huec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0 / 13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9 · Caso resuelto (ficticio): la fachada de 210 m² · El pedido de la fachada, puerta a puerta · Paso 2 de 10]]></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2 · Referencia, base y acabado]]></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xterior al agua en acabado mate, base blanca para tintar, formatos de 15 L y 5 L.]]></a:t>
            </a: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hecklist-de-pedido-y-entrega-sin-huecos"/>
              </a:rPr>
              <a:t><![CDATA[Checklist de pedido y entrega sin huec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1 / 13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9 · Caso resuelto (ficticio): la fachada de 210 m² · El pedido de la fachada, puerta a puerta · Paso 3 de 10]]></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 Cantidad]]></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210 m² por dos manos, ÷ 10 m²/L, con 10 % de merma: 46,2 L. Tres de 15 L y uno de 5 L.]]></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hecklist-de-pedido-y-entrega-sin-huecos"/>
              </a:rPr>
              <a:t><![CDATA[Checklist de pedido y entrega sin huec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2 / 13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9 · Caso resuelto (ficticio): la fachada de 210 m² · El pedido de la fachada, puerta a puerta · Paso 4 de 10]]></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 Color]]></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ódigo C-402 con ficha de aceptación firmada. Sin ella no se tintan los botes.]]></a:t>
            </a: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hecklist-de-pedido-y-entrega-sin-huecos"/>
              </a:rPr>
              <a:t><![CDATA[Checklist de pedido y entrega sin huec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3 / 13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9 · Caso resuelto (ficticio): la fachada de 210 m² · El pedido de la fachada, puerta a puerta · Paso 5 de 10]]></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 Fecha y ventana]]></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Jueves de 9:00 a 13:00, con la condición de entrada por el portal de servicio.]]></a:t>
            </a: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hecklist-de-pedido-y-entrega-sin-huecos"/>
              </a:rPr>
              <a:t><![CDATA[Checklist de pedido y entrega sin huec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4 / 13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9 · Caso resuelto (ficticio): la fachada de 210 m² · El pedido de la fachada, puerta a puerta · Paso 6 de 10]]></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6 · Transporte y porte]]></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odalidad según la empresa; porte «pendiente de definir» y aviso a la comunidad cuando conste.]]></a:t>
            </a: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hecklist-de-pedido-y-entrega-sin-huecos"/>
              </a:rPr>
              <a:t><![CDATA[Checklist de pedido y entrega sin huec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5 / 13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9 · Caso resuelto (ficticio): la fachada de 210 m² · El pedido de la fachada, puerta a puerta · Paso 7 de 10]]></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7 · Preparación y picking]]></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atro envases separados y etiquetados; el de 5 L con tapa deformada se segrega, se sustituye y se anota.]]></a:t>
            </a: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hecklist-de-pedido-y-entrega-sin-huecos"/>
              </a:rPr>
              <a:t><![CDATA[Checklist de pedido y entrega sin huec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6 / 13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9 · Caso resuelto (ficticio): la fachada de 210 m² · El pedido de la fachada, puerta a puerta · Paso 8 de 10]]></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8 · Comprobación]]></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oja contra material: cuatro envases, 50 L, C-402, destino correcto. Cuadra y sale.]]></a:t>
            </a: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hecklist-de-pedido-y-entrega-sin-huecos"/>
              </a:rPr>
              <a:t><![CDATA[Checklist de pedido y entrega sin huec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7 / 13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9 · Caso resuelto (ficticio): la fachada de 210 m² · El pedido de la fachada, puerta a puerta · Paso 9 de 10]]></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9 · Albarán y cierre]]></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lbarán firmado por el secretario de la comunidad a las 10:20, con cantidad y color.]]></a:t>
            </a: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hecklist-de-pedido-y-entrega-sin-huecos"/>
              </a:rPr>
              <a:t><![CDATA[Checklist de pedido y entrega sin huec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8 / 13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9 · Caso resuelto (ficticio): la fachada de 210 m² · El pedido de la fachada, puerta a puerta · Paso 10 de 10]]></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10 · Archivo]]></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oja, albarán y ficha de aceptación de color en el expediente 4-118.]]></a:t>
            </a: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hecklist-de-pedido-y-entrega-sin-huecos"/>
              </a:rPr>
              <a:t><![CDATA[Checklist de pedido y entrega sin huec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9 / 13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9 · Caso resuelto (ficticio): la fachada de 210 m²]]></a:t>
            </a:r>
          </a:p>
        </p:txBody>
      </p:sp>
      <p:sp>
        <p:nvSpPr>
          <p:cNvPr id="8" name=""/>
          <p:cNvSpPr txBox="1"/>
          <p:nvPr/>
        </p:nvSpPr>
        <p:spPr>
          <a:xfrm>
            <a:off x="514350" y="15430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a cantidad se calcula con la ___ por el número de ___, se divide por el ___ de la ficha y se añade una ___ del 10 %. El color va con su ___ de aceptación y el pedido no se cierra hasta que el ___ está firmado.]]></a:t>
            </a: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0 · Errores que se pagan solos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hecklist-de-pedido-y-entrega-sin-huecos"/>
              </a:rPr>
              <a:t><![CDATA[Checklist de pedido y entrega sin huec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0 / 136]]></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errores de este puesto se repiten porque se repiten las condiciones que los producen. Estos seis son los más caros.]]></a:t>
            </a:r>
          </a:p>
        </p:txBody>
      </p:sp>
      <p:sp>
        <p:nvSpPr>
          <p:cNvPr id="8" name=""/>
          <p:cNvSpPr txBox="1"/>
          <p:nvPr/>
        </p:nvSpPr>
        <p:spPr>
          <a:xfrm>
            <a:off x="514350" y="19526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Dejar la dirección «a medias».]]></a:t>
            </a:r>
            <a:r>
              <a:rPr lang="en-US" strike="noStrike" sz="2100" spc="0" u="none" cap="none">
                <a:solidFill>
                  <a:srgbClr val="1B2438">
                    <a:alpha val="100000"/>
                  </a:srgbClr>
                </a:solidFill>
                <a:latin typeface="Calibri"/>
              </a:rPr>
              <a:t><![CDATA[ El transportista sube al piso de al lado y vuelve. Se paga el porte y se pierde la fecha.]]></a:t>
            </a:r>
          </a:p>
        </p:txBody>
      </p:sp>
      <p:sp>
        <p:nvSpPr>
          <p:cNvPr id="9" name=""/>
          <p:cNvSpPr txBox="1"/>
          <p:nvPr/>
        </p:nvSpPr>
        <p:spPr>
          <a:xfrm>
            <a:off x="514350" y="2686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Prometer la fecha antes de cerrar la puerta 5.]]></a:t>
            </a:r>
            <a:r>
              <a:rPr lang="en-US" strike="noStrike" sz="2100" spc="0" u="none" cap="none">
                <a:solidFill>
                  <a:srgbClr val="1B2438">
                    <a:alpha val="100000"/>
                  </a:srgbClr>
                </a:solidFill>
                <a:latin typeface="Calibri"/>
              </a:rPr>
              <a:t><![CDATA[ El cliente lo apunta y el almacén lo descubre cuando ya no puede. La fecha es lo más fácil de recordar y lo más difícil de cumplir.]]></a:t>
            </a: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0 · Errores que se pagan solos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hecklist-de-pedido-y-entrega-sin-huecos"/>
              </a:rPr>
              <a:t><![CDATA[Checklist de pedido y entrega sin huec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1 / 136]]></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Anotar el color de memoria.]]></a:t>
            </a:r>
            <a:r>
              <a:rPr lang="en-US" strike="noStrike" sz="2100" spc="0" u="none" cap="none">
                <a:solidFill>
                  <a:srgbClr val="1B2438">
                    <a:alpha val="100000"/>
                  </a:srgbClr>
                </a:solidFill>
                <a:latin typeface="Calibri"/>
              </a:rPr>
              <a:t><![CDATA[ «El verde de la muestra» no es un código y en la puerta 8 nadie puede cotejarlo. Sin ficha de aceptación se tinte sin criterio y se entrega un tono que el cliente no pidió.]]></a:t>
            </a:r>
          </a:p>
        </p:txBody>
      </p:sp>
      <p:sp>
        <p:nvSpPr>
          <p:cNvPr id="8" name=""/>
          <p:cNvSpPr txBox="1"/>
          <p:nvPr/>
        </p:nvSpPr>
        <p:spPr>
          <a:xfrm>
            <a:off x="514350" y="26098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alcular la cantidad sin merma.]]></a:t>
            </a:r>
            <a:r>
              <a:rPr lang="en-US" strike="noStrike" sz="2100" spc="0" u="none" cap="none">
                <a:solidFill>
                  <a:srgbClr val="1B2438">
                    <a:alpha val="100000"/>
                  </a:srgbClr>
                </a:solidFill>
                <a:latin typeface="Calibri"/>
              </a:rPr>
              <a:t><![CDATA[ La merma no es un adorno del cálculo: es la diferencia entre un pedido que llega completo y una llamada a mitad de obra.]]></a:t>
            </a: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0 · Errores que se pagan solos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hecklist-de-pedido-y-entrega-sin-huecos"/>
              </a:rPr>
              <a:t><![CDATA[Checklist de pedido y entrega sin huec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2 / 136]]></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errar el albarán sin archivar la hoja.]]></a:t>
            </a:r>
            <a:r>
              <a:rPr lang="en-US" strike="noStrike" sz="2100" spc="0" u="none" cap="none">
                <a:solidFill>
                  <a:srgbClr val="1B2438">
                    <a:alpha val="100000"/>
                  </a:srgbClr>
                </a:solidFill>
                <a:latin typeface="Calibri"/>
              </a:rPr>
              <a:t><![CDATA[ El pedido queda entregado pero sin explicación. Cuando algo falla en obra, el expediente no sirve para nada.]]></a:t>
            </a:r>
          </a:p>
        </p:txBody>
      </p:sp>
      <p:sp>
        <p:nvSpPr>
          <p:cNvPr id="8" name=""/>
          <p:cNvSpPr txBox="1"/>
          <p:nvPr/>
        </p:nvSpPr>
        <p:spPr>
          <a:xfrm>
            <a:off x="514350" y="22860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orregir «en la ruta».]]></a:t>
            </a:r>
            <a:r>
              <a:rPr lang="en-US" strike="noStrike" sz="2100" spc="0" u="none" cap="none">
                <a:solidFill>
                  <a:srgbClr val="1B2438">
                    <a:alpha val="100000"/>
                  </a:srgbClr>
                </a:solidFill>
                <a:latin typeface="Calibri"/>
              </a:rPr>
              <a:t><![CDATA[ Un error que se anota para arreglar durante la entrega ya está fuera de la tienda, y allí ya no se arregla: se devuelve.]]></a:t>
            </a: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0 · Errores que se pagan solos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hecklist-de-pedido-y-entrega-sin-huecos"/>
              </a:rPr>
              <a:t><![CDATA[Checklist de pedido y entrega sin huec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3 / 136]]></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odos ellos tienen la misma raíz: el dato que faltaba se sustituyó por una suposición razonable. La hoja no lo impide por rigidez, sino porque obliga a escribir la suposición en un sitio donde se ve que es una suposición.]]></a:t>
            </a:r>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0 · Detective de error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hecklist-de-pedido-y-entrega-sin-huecos"/>
              </a:rPr>
              <a:t><![CDATA[Checklist de pedido y entrega sin huec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4 / 13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10 · Errores que se pagan solos]]></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inco frases de un pedido en curso. Marca las que no se sostienen.]]></a:t>
            </a:r>
          </a:p>
        </p:txBody>
      </p:sp>
      <p:sp>
        <p:nvSpPr>
          <p:cNvPr id="9" name=""/>
          <p:cNvSpPr txBox="1"/>
          <p:nvPr/>
        </p:nvSpPr>
        <p:spPr>
          <a:xfrm>
            <a:off x="628650" y="19907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l porte va incluido, lo he apuntado yo.]]></a:t>
            </a:r>
          </a:p>
        </p:txBody>
      </p:sp>
      <p:sp>
        <p:nvSpPr>
          <p:cNvPr id="10" name=""/>
          <p:cNvSpPr txBox="1"/>
          <p:nvPr/>
        </p:nvSpPr>
        <p:spPr>
          <a:xfrm>
            <a:off x="628650" y="23526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Anoto el verde de la muestra del cliente y seguimos.]]></a:t>
            </a:r>
          </a:p>
        </p:txBody>
      </p:sp>
      <p:sp>
        <p:nvSpPr>
          <p:cNvPr id="11" name=""/>
          <p:cNvSpPr txBox="1"/>
          <p:nvPr/>
        </p:nvSpPr>
        <p:spPr>
          <a:xfrm>
            <a:off x="628650" y="27146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Le anoto la referencia y la cantidad por teléfono; lo demás ya lo vemos en la ruta.]]></a:t>
            </a:r>
          </a:p>
        </p:txBody>
      </p:sp>
      <p:sp>
        <p:nvSpPr>
          <p:cNvPr id="12" name=""/>
          <p:cNvSpPr txBox="1"/>
          <p:nvPr/>
        </p:nvSpPr>
        <p:spPr>
          <a:xfrm>
            <a:off x="628650" y="33909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El total son 42 litros y, con un 10 % de merma, 46,2.]]></a:t>
            </a:r>
          </a:p>
        </p:txBody>
      </p:sp>
      <p:sp>
        <p:nvSpPr>
          <p:cNvPr id="13" name=""/>
          <p:cNvSpPr txBox="1"/>
          <p:nvPr/>
        </p:nvSpPr>
        <p:spPr>
          <a:xfrm>
            <a:off x="628650" y="37528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El bote de 5 L tiene la tapa deformada: lo sustituyo por otro y lo anoto.]]></a:t>
            </a:r>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1 · Lo que la hoja no decide, y cuándo escalar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hecklist-de-pedido-y-entrega-sin-huecos"/>
              </a:rPr>
              <a:t><![CDATA[Checklist de pedido y entrega sin huec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5 / 136]]></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hoja comprueba y deja constancia; no decide lo que depende de la empresa. ]]></a:t>
            </a:r>
            <a:r>
              <a:rPr lang="en-US" b="1" strike="noStrike" sz="2100" spc="0" u="none" cap="none">
                <a:solidFill>
                  <a:srgbClr val="1B2438">
                    <a:alpha val="100000"/>
                  </a:srgbClr>
                </a:solidFill>
                <a:latin typeface="Calibri"/>
              </a:rPr>
              <a:t><![CDATA[Decide quien la usa:]]></a:t>
            </a:r>
            <a:r>
              <a:rPr lang="en-US" strike="noStrike" sz="2100" spc="0" u="none" cap="none">
                <a:solidFill>
                  <a:srgbClr val="1B2438">
                    <a:alpha val="100000"/>
                  </a:srgbClr>
                </a:solidFill>
                <a:latin typeface="Calibri"/>
              </a:rPr>
              <a:t><![CDATA[ los datos del cliente y de la obra, la referencia, la base, el acabado, el formato, la cantidad calculada, el código de color, la fecha con su ventana, la comprobación, la firma del albarán y el archivo. ]]></a:t>
            </a:r>
            <a:r>
              <a:rPr lang="en-US" b="1" strike="noStrike" sz="2100" spc="0" u="none" cap="none">
                <a:solidFill>
                  <a:srgbClr val="1B2438">
                    <a:alpha val="100000"/>
                  </a:srgbClr>
                </a:solidFill>
                <a:latin typeface="Calibri"/>
              </a:rPr>
              <a:t><![CDATA[No decide la hoja:]]></a:t>
            </a:r>
            <a:r>
              <a:rPr lang="en-US" strike="noStrike" sz="2100" spc="0" u="none" cap="none">
                <a:solidFill>
                  <a:srgbClr val="1B2438">
                    <a:alpha val="100000"/>
                  </a:srgbClr>
                </a:solidFill>
                <a:latin typeface="Calibri"/>
              </a:rPr>
              <a:t><![CDATA[ los mínimos de pedido por referencia, la política de portes, la hora de corte, quién autoriza una excepción de formato, qué cuenta como confirmación del cliente ni los plazos de conservación de la hoja y del albarán. Esos cinco, y solo esos cinco, están a la espera de que dirección los confirme.]]></a:t>
            </a:r>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1 · Lo que la hoja no decide, y cuándo escalar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hecklist-de-pedido-y-entrega-sin-huecos"/>
              </a:rPr>
              <a:t><![CDATA[Checklist de pedido y entrega sin huec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6 / 136]]></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uándo escalar.]]></a:t>
            </a:r>
            <a:r>
              <a:rPr lang="en-US" strike="noStrike" sz="2100" spc="0" u="none" cap="none">
                <a:solidFill>
                  <a:srgbClr val="1B2438">
                    <a:alpha val="100000"/>
                  </a:srgbClr>
                </a:solidFill>
                <a:latin typeface="Calibri"/>
              </a:rPr>
              <a:t><![CDATA[ A almacén: rotura, envase dañado, falta de stock o cambio de formato. A color: tinte sin ficha de aceptación o duda sobre el tono. A dirección: una excepción de formato, una entrega parcial que cambia lo pactado, un porte que no está definido y un cliente que pide una fecha que el planning no puede sostener. La regla general es sencilla: ]]></a:t>
            </a:r>
            <a:r>
              <a:rPr lang="en-US" b="1" strike="noStrike" sz="2100" spc="0" u="none" cap="none">
                <a:solidFill>
                  <a:srgbClr val="1B2438">
                    <a:alpha val="100000"/>
                  </a:srgbClr>
                </a:solidFill>
                <a:latin typeface="Calibri"/>
              </a:rPr>
              <a:t><![CDATA[si el hueco se resuelve con un dato que ya existe en la empresa, se busca; si necesita una decisión que no está escrita, se pregunta a quien puede decidirlo]]></a:t>
            </a:r>
            <a:r>
              <a:rPr lang="en-US" strike="noStrike" sz="2100" spc="0" u="none" cap="none">
                <a:solidFill>
                  <a:srgbClr val="1B2438">
                    <a:alpha val="100000"/>
                  </a:srgbClr>
                </a:solidFill>
                <a:latin typeface="Calibri"/>
              </a:rPr>
              <a:t><![CDATA[.]]></a:t>
            </a:r>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1 · Lo que la hoja no decide, y cuándo escalar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hecklist-de-pedido-y-entrega-sin-huecos"/>
              </a:rPr>
              <a:t><![CDATA[Checklist de pedido y entrega sin huec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7 / 136]]></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Frases que no se dicen sin comprobar:]]></a:t>
            </a:r>
            <a:r>
              <a:rPr lang="en-US" strike="noStrike" sz="2100" spc="0" u="none" cap="none">
                <a:solidFill>
                  <a:srgbClr val="1B2438">
                    <a:alpha val="100000"/>
                  </a:srgbClr>
                </a:solidFill>
                <a:latin typeface="Calibri"/>
              </a:rPr>
              <a:t><![CDATA[ «mañana te lo llevo», «el porte va incluido», «ese color lo tengo», «el bote de 5 L te lo pongo yo» y «quedamos así». La alternativa es siempre la misma: «esto lo confirmo y te lo digo a tal hora».]]></a:t>
            </a:r>
          </a:p>
        </p:txBody>
      </p:sp>
      <p:sp>
        <p:nvSpPr>
          <p:cNvPr id="8" name=""/>
          <p:cNvSpPr txBox="1"/>
          <p:nvPr/>
        </p:nvSpPr>
        <p:spPr>
          <a:xfrm>
            <a:off x="514350" y="260985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evaluación online acredita conocimiento: demuestra que sabes qué se comprueba, qué se bloquea y a quién se avisa. No certifica competencia observada en el puesto, ni manejo de la tintación o del transporte. Eso se demuestra en la práctica, con la hoja delante y alguien que comprueba.]]></a:t>
            </a:r>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1 · Lo que la hoja no decide, y cuándo escalar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hecklist-de-pedido-y-entrega-sin-huecos"/>
              </a:rPr>
              <a:t><![CDATA[Checklist de pedido y entrega sin huec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8 / 136]]></a:t>
            </a:r>
          </a:p>
        </p:txBody>
      </p:sp>
      <p:sp>
        <p:nvSpPr>
          <p:cNvPr id="7" name="" descr=""/>
          <p:cNvSpPr/>
          <p:nvPr/>
        </p:nvSpPr>
        <p:spPr>
          <a:xfrm>
            <a:off x="514350" y="1219200"/>
            <a:ext cx="8115300" cy="3305175"/>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3305175"/>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Actividad verificable: un pedido de principio a fin]]></a:t>
            </a:r>
          </a:p>
        </p:txBody>
      </p:sp>
      <p:sp>
        <p:nvSpPr>
          <p:cNvPr id="10" name=""/>
          <p:cNvSpPr txBox="1"/>
          <p:nvPr/>
        </p:nvSpPr>
        <p:spPr>
          <a:xfrm>
            <a:off x="685800" y="1619250"/>
            <a:ext cx="7772400" cy="28670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on un compañero que haga de cliente, abre una hoja en blanco y recorre las diez puertas con un pedido simulado (por ejemplo, 45 m² de fachada con tinte en dos formatos y entrega en dos ventanas distintas). El observador comprueba tres cosas: que ninguna puerta se cierra sin dato escrito, que cada bloqueo tiene un destinatario y una hora, y que el archivo final permite responder qué se pidió, qué se preparó y quién lo comprobó. Se repite con un caso que falla en la puerta 4 y con otro que falla en la puerta 8. La evaluación online no sustituye esta observación.]]></a:t>
            </a:r>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1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hecklist-de-pedido-y-entrega-sin-huecos"/>
              </a:rPr>
              <a:t><![CDATA[Checklist de pedido y entrega sin huec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9 / 13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11 · Lo que la hoja no decide, y cuándo escalar]]></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l cliente pide que se le cambie el formato de su pedido (de 15 L a 5 L) y que se le entregue en dos días. ¿Qué es lo correcto?]]></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Hacerlo: es un cambio pequeño y el cliente lo pide.]]></a:t>
            </a:r>
          </a:p>
        </p:txBody>
      </p:sp>
      <p:sp>
        <p:nvSpPr>
          <p:cNvPr id="10" name=""/>
          <p:cNvSpPr txBox="1"/>
          <p:nvPr/>
        </p:nvSpPr>
        <p:spPr>
          <a:xfrm>
            <a:off x="666750" y="269557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Recalcular envases y porte, dejar el cambio anotado y escalarlo a quien autoriza las excepciones de formato antes de prepararlo.]]></a:t>
            </a:r>
          </a:p>
        </p:txBody>
      </p:sp>
      <p:sp>
        <p:nvSpPr>
          <p:cNvPr id="11" name=""/>
          <p:cNvSpPr txBox="1"/>
          <p:nvPr/>
        </p:nvSpPr>
        <p:spPr>
          <a:xfrm>
            <a:off x="666750" y="33909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Ofrecerle dejar el material en la puerta de la tienda para que lo recoja él.]]></a:t>
            </a:r>
          </a:p>
        </p:txBody>
      </p:sp>
      <p:sp>
        <p:nvSpPr>
          <p:cNvPr id="12" name=""/>
          <p:cNvSpPr txBox="1"/>
          <p:nvPr/>
        </p:nvSpPr>
        <p:spPr>
          <a:xfrm>
            <a:off x="666750" y="40862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Cambiar solo el formato de un envase y dejar el resto igual.]]></a:t>
            </a:r>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Herramienta de trabajo: hoja de pedido por diez puerta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hecklist-de-pedido-y-entrega-sin-huecos"/>
              </a:rPr>
              <a:t><![CDATA[Checklist de pedido y entrega sin huec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0 / 136]]></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imprime y se rellena a mano, una copia por pedido y por entrega. Cada puerta se marca con «sí», «no» o «no aplica»; un «no» no se borra: se escribe la causa y el destinatario del aviso. La hoja acompaña al material y se archiva con el albarán.]]></a:t>
            </a:r>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Herramienta de trabajo: hoja de pedido por diez puerta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hecklist-de-pedido-y-entrega-sin-huecos"/>
              </a:rPr>
              <a:t><![CDATA[Checklist de pedido y entrega sin huec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1 / 136]]></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odelo didáctico. Mínimos de pedido, portes, hora de corte, autorización de excepciones y forma de confirmación son procedimientos pendientes de confirmar por la empresa.]]></a:t>
            </a:r>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9]]></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hecklist-de-pedido-y-entrega-sin-huecos"/>
              </a:rPr>
              <a:t><![CDATA[Checklist de pedido y entrega sin huec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2 / 136]]></a:t>
            </a:r>
          </a:p>
        </p:txBody>
      </p:sp>
      <p:graphicFrame>
        <p:nvGraphicFramePr>
          <p:cNvPr id="7" name="" descr=""/>
          <p:cNvGraphicFramePr>
            <a:graphicFrameLocks noGrp="1"/>
          </p:cNvGraphicFramePr>
          <p:nvPr/>
        </p:nvGraphicFramePr>
        <p:xfrm>
          <a:off x="514350" y="1257300"/>
          <a:ext cx="8115300" cy="2457450"/>
        </p:xfrm>
        <a:graphic>
          <a:graphicData uri="http://schemas.openxmlformats.org/drawingml/2006/table">
            <a:tbl>
              <a:tblPr firstRow="1" bandRow="1"/>
              <a:tblGrid>
                <a:gridCol w="1714500"/>
                <a:gridCol w="1924050"/>
                <a:gridCol w="1924050"/>
                <a:gridCol w="1590675"/>
                <a:gridCol w="962025"/>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uert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se comprueb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 falla, se bloque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ién avis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stad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7621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1 · Cliente y ob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mbre, dirección con numeral, planta, portal, quién recibe y cómo se acced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alta del pedido y toda fecha prometi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ien ha atendido al clie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í / No / N.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9]]></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hecklist-de-pedido-y-entrega-sin-huecos"/>
              </a:rPr>
              <a:t><![CDATA[Checklist de pedido y entrega sin huec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3 / 136]]></a:t>
            </a:r>
          </a:p>
        </p:txBody>
      </p:sp>
      <p:graphicFrame>
        <p:nvGraphicFramePr>
          <p:cNvPr id="7" name="" descr=""/>
          <p:cNvGraphicFramePr>
            <a:graphicFrameLocks noGrp="1"/>
          </p:cNvGraphicFramePr>
          <p:nvPr/>
        </p:nvGraphicFramePr>
        <p:xfrm>
          <a:off x="514350" y="1257300"/>
          <a:ext cx="8115300" cy="1924050"/>
        </p:xfrm>
        <a:graphic>
          <a:graphicData uri="http://schemas.openxmlformats.org/drawingml/2006/table">
            <a:tbl>
              <a:tblPr firstRow="1" bandRow="1"/>
              <a:tblGrid>
                <a:gridCol w="1714500"/>
                <a:gridCol w="1924050"/>
                <a:gridCol w="1924050"/>
                <a:gridCol w="1590675"/>
                <a:gridCol w="962025"/>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uert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se comprueb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 falla, se bloque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ién avis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stad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2 · Referencia, base y acab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ódigo completo de la etiqueta, base, acabado y formato pedi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reserva de stock y el picking]]></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ostrado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í / No / N.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3 de 9]]></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hecklist-de-pedido-y-entrega-sin-huecos"/>
              </a:rPr>
              <a:t><![CDATA[Checklist de pedido y entrega sin huec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4 / 136]]></a:t>
            </a:r>
          </a:p>
        </p:txBody>
      </p:sp>
      <p:graphicFrame>
        <p:nvGraphicFramePr>
          <p:cNvPr id="7" name="" descr=""/>
          <p:cNvGraphicFramePr>
            <a:graphicFrameLocks noGrp="1"/>
          </p:cNvGraphicFramePr>
          <p:nvPr/>
        </p:nvGraphicFramePr>
        <p:xfrm>
          <a:off x="514350" y="1257300"/>
          <a:ext cx="8115300" cy="2190750"/>
        </p:xfrm>
        <a:graphic>
          <a:graphicData uri="http://schemas.openxmlformats.org/drawingml/2006/table">
            <a:tbl>
              <a:tblPr firstRow="1" bandRow="1"/>
              <a:tblGrid>
                <a:gridCol w="1714500"/>
                <a:gridCol w="1924050"/>
                <a:gridCol w="1924050"/>
                <a:gridCol w="1590675"/>
                <a:gridCol w="962025"/>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uert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se comprueb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 falla, se bloque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ién avis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stad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4954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3 · Cantid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uperficie, manos, rendimiento de la ficha y merma declara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separación del materi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ien ha calcul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í / No / N.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4 de 9]]></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hecklist-de-pedido-y-entrega-sin-huecos"/>
              </a:rPr>
              <a:t><![CDATA[Checklist de pedido y entrega sin huec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5 / 136]]></a:t>
            </a:r>
          </a:p>
        </p:txBody>
      </p:sp>
      <p:graphicFrame>
        <p:nvGraphicFramePr>
          <p:cNvPr id="7" name="" descr=""/>
          <p:cNvGraphicFramePr>
            <a:graphicFrameLocks noGrp="1"/>
          </p:cNvGraphicFramePr>
          <p:nvPr/>
        </p:nvGraphicFramePr>
        <p:xfrm>
          <a:off x="514350" y="1257300"/>
          <a:ext cx="8115300" cy="2190750"/>
        </p:xfrm>
        <a:graphic>
          <a:graphicData uri="http://schemas.openxmlformats.org/drawingml/2006/table">
            <a:tbl>
              <a:tblPr firstRow="1" bandRow="1"/>
              <a:tblGrid>
                <a:gridCol w="1714500"/>
                <a:gridCol w="1924050"/>
                <a:gridCol w="1924050"/>
                <a:gridCol w="1590675"/>
                <a:gridCol w="962025"/>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uert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se comprueb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 falla, se bloque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ién avis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stad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4954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4 · Colo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ódigo de color y ficha de aceptación firmada, solo si va tint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preparación del ti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lo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í / No / N.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5 de 9]]></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hecklist-de-pedido-y-entrega-sin-huecos"/>
              </a:rPr>
              <a:t><![CDATA[Checklist de pedido y entrega sin huec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6 / 136]]></a:t>
            </a:r>
          </a:p>
        </p:txBody>
      </p:sp>
      <p:graphicFrame>
        <p:nvGraphicFramePr>
          <p:cNvPr id="7" name="" descr=""/>
          <p:cNvGraphicFramePr>
            <a:graphicFrameLocks noGrp="1"/>
          </p:cNvGraphicFramePr>
          <p:nvPr/>
        </p:nvGraphicFramePr>
        <p:xfrm>
          <a:off x="514350" y="1257300"/>
          <a:ext cx="8115300" cy="2886075"/>
        </p:xfrm>
        <a:graphic>
          <a:graphicData uri="http://schemas.openxmlformats.org/drawingml/2006/table">
            <a:tbl>
              <a:tblPr firstRow="1" bandRow="1"/>
              <a:tblGrid>
                <a:gridCol w="1714500"/>
                <a:gridCol w="1924050"/>
                <a:gridCol w="1924050"/>
                <a:gridCol w="1590675"/>
                <a:gridCol w="962025"/>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uert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se comprueb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 falla, se bloque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ién avis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stad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5 · Fecha y ventan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echa pactada, franja horaria y condiciones del clie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planning de ruta y la promesa de fech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ncarg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í / No / N.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6 · Transporte y por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odalidad, porte y condiciones del enví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salida del pedi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lmacé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í / No / N.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6 de 9]]></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hecklist-de-pedido-y-entrega-sin-huecos"/>
              </a:rPr>
              <a:t><![CDATA[Checklist de pedido y entrega sin huec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7 / 136]]></a:t>
            </a:r>
          </a:p>
        </p:txBody>
      </p:sp>
      <p:graphicFrame>
        <p:nvGraphicFramePr>
          <p:cNvPr id="7" name="" descr=""/>
          <p:cNvGraphicFramePr>
            <a:graphicFrameLocks noGrp="1"/>
          </p:cNvGraphicFramePr>
          <p:nvPr/>
        </p:nvGraphicFramePr>
        <p:xfrm>
          <a:off x="514350" y="1257300"/>
          <a:ext cx="8115300" cy="2190750"/>
        </p:xfrm>
        <a:graphic>
          <a:graphicData uri="http://schemas.openxmlformats.org/drawingml/2006/table">
            <a:tbl>
              <a:tblPr firstRow="1" bandRow="1"/>
              <a:tblGrid>
                <a:gridCol w="1714500"/>
                <a:gridCol w="1924050"/>
                <a:gridCol w="1924050"/>
                <a:gridCol w="1590675"/>
                <a:gridCol w="962025"/>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uert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se comprueb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 falla, se bloque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ién avis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stad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4954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7 · Preparación y picking]]></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paración por pedido, unidad, lote, estanqueidad y etique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comprobación fin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lmacé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í / No / N.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7 de 9]]></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hecklist-de-pedido-y-entrega-sin-huecos"/>
              </a:rPr>
              <a:t><![CDATA[Checklist de pedido y entrega sin huec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8 / 136]]></a:t>
            </a:r>
          </a:p>
        </p:txBody>
      </p:sp>
      <p:graphicFrame>
        <p:nvGraphicFramePr>
          <p:cNvPr id="7" name="" descr=""/>
          <p:cNvGraphicFramePr>
            <a:graphicFrameLocks noGrp="1"/>
          </p:cNvGraphicFramePr>
          <p:nvPr/>
        </p:nvGraphicFramePr>
        <p:xfrm>
          <a:off x="514350" y="1257300"/>
          <a:ext cx="8115300" cy="2190750"/>
        </p:xfrm>
        <a:graphic>
          <a:graphicData uri="http://schemas.openxmlformats.org/drawingml/2006/table">
            <a:tbl>
              <a:tblPr firstRow="1" bandRow="1"/>
              <a:tblGrid>
                <a:gridCol w="1714500"/>
                <a:gridCol w="1924050"/>
                <a:gridCol w="1924050"/>
                <a:gridCol w="1590675"/>
                <a:gridCol w="962025"/>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uert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se comprueb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 falla, se bloque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ién avis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stad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4954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8 · Comprob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traste hoja-material: referencia, envases, litros, color y destin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salida del vehículo o del mostrado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lmacé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í / No / N.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8 de 9]]></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hecklist-de-pedido-y-entrega-sin-huecos"/>
              </a:rPr>
              <a:t><![CDATA[Checklist de pedido y entrega sin huec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9 / 136]]></a:t>
            </a:r>
          </a:p>
        </p:txBody>
      </p:sp>
      <p:graphicFrame>
        <p:nvGraphicFramePr>
          <p:cNvPr id="7" name="" descr=""/>
          <p:cNvGraphicFramePr>
            <a:graphicFrameLocks noGrp="1"/>
          </p:cNvGraphicFramePr>
          <p:nvPr/>
        </p:nvGraphicFramePr>
        <p:xfrm>
          <a:off x="514350" y="1257300"/>
          <a:ext cx="8115300" cy="1924050"/>
        </p:xfrm>
        <a:graphic>
          <a:graphicData uri="http://schemas.openxmlformats.org/drawingml/2006/table">
            <a:tbl>
              <a:tblPr firstRow="1" bandRow="1"/>
              <a:tblGrid>
                <a:gridCol w="1714500"/>
                <a:gridCol w="1924050"/>
                <a:gridCol w="1924050"/>
                <a:gridCol w="1590675"/>
                <a:gridCol w="962025"/>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uert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se comprueb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 falla, se bloque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ién avis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stad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9 · Albarán y cierr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lbarán firmado, hora, quién entrega y quién recib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archivo como entreg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ostrado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í / No / N.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9 de 9]]></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hecklist-de-pedido-y-entrega-sin-huecos"/>
              </a:rPr>
              <a:t><![CDATA[Checklist de pedido y entrega sin huec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0 / 136]]></a:t>
            </a:r>
          </a:p>
        </p:txBody>
      </p:sp>
      <p:graphicFrame>
        <p:nvGraphicFramePr>
          <p:cNvPr id="7" name="" descr=""/>
          <p:cNvGraphicFramePr>
            <a:graphicFrameLocks noGrp="1"/>
          </p:cNvGraphicFramePr>
          <p:nvPr/>
        </p:nvGraphicFramePr>
        <p:xfrm>
          <a:off x="514350" y="1257300"/>
          <a:ext cx="8115300" cy="2190750"/>
        </p:xfrm>
        <a:graphic>
          <a:graphicData uri="http://schemas.openxmlformats.org/drawingml/2006/table">
            <a:tbl>
              <a:tblPr firstRow="1" bandRow="1"/>
              <a:tblGrid>
                <a:gridCol w="1714500"/>
                <a:gridCol w="1924050"/>
                <a:gridCol w="1924050"/>
                <a:gridCol w="1590675"/>
                <a:gridCol w="962025"/>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uert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se comprueb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 falla, se bloque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ién avis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stad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4954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10 · Archiv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Hoja, albarán y ficha de aceptación en el expediente del pedi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cierre del pedi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ncarg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í / No / N.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Herramienta de trabajo: hoja de pedido por diez puerta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hecklist-de-pedido-y-entrega-sin-huecos"/>
              </a:rPr>
              <a:t><![CDATA[Checklist de pedido y entrega sin huec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1 / 136]]></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hoja por pedido y por entrega: una entrega parcial lleva su propia hoja.]]></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no» no se borra: se escribe la causa, el destinatario del aviso y la hora.]]></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s casillas de color, porte y formato se rellenan solo si el pedido las lleva.]]></a:t>
            </a:r>
          </a:p>
        </p:txBody>
      </p:sp>
      <p:sp>
        <p:nvSpPr>
          <p:cNvPr id="13" name=""/>
          <p:cNvSpPr txBox="1"/>
          <p:nvPr/>
        </p:nvSpPr>
        <p:spPr>
          <a:xfrm>
            <a:off x="514350" y="33909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4" name=""/>
          <p:cNvSpPr txBox="1"/>
          <p:nvPr/>
        </p:nvSpPr>
        <p:spPr>
          <a:xfrm>
            <a:off x="762000" y="33909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falta un dato, se escribe «pendiente» con su causa; nunca se rellena con una suposición.]]></a:t>
            </a:r>
          </a:p>
        </p:txBody>
      </p:sp>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Herramienta de trabajo: hoja de pedido por diez puerta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hecklist-de-pedido-y-entrega-sin-huecos"/>
              </a:rPr>
              <a:t><![CDATA[Checklist de pedido y entrega sin huec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2 / 136]]></a:t>
            </a:r>
          </a:p>
        </p:txBody>
      </p:sp>
      <p:sp>
        <p:nvSpPr>
          <p:cNvPr id="7" name="" descr=""/>
          <p:cNvSpPr/>
          <p:nvPr/>
        </p:nvSpPr>
        <p:spPr>
          <a:xfrm>
            <a:off x="514350" y="1219200"/>
            <a:ext cx="8115300" cy="1733550"/>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ómo usarla]]></a:t>
            </a:r>
          </a:p>
        </p:txBody>
      </p:sp>
      <p:sp>
        <p:nvSpPr>
          <p:cNvPr id="10"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Una hoja con dos «no» sin destinatario no es una hoja: es un pedido parado que nadie ve. Cuando algo no se puede comprobar, se escribe «pendiente» con la causa, se avisa y se anota a quién y a qué hora se le ha avisado.]]></a:t>
            </a:r>
          </a:p>
        </p:txBody>
      </p:sp>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Memoria: puerta y bloque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hecklist-de-pedido-y-entrega-sin-huecos"/>
              </a:rPr>
              <a:t><![CDATA[Checklist de pedido y entrega sin huec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3 / 136]]></a:t>
            </a:r>
          </a:p>
        </p:txBody>
      </p:sp>
      <p:graphicFrame>
        <p:nvGraphicFramePr>
          <p:cNvPr id="7" name="" descr=""/>
          <p:cNvGraphicFramePr>
            <a:graphicFrameLocks noGrp="1"/>
          </p:cNvGraphicFramePr>
          <p:nvPr/>
        </p:nvGraphicFramePr>
        <p:xfrm>
          <a:off x="514350" y="1257300"/>
          <a:ext cx="8115300" cy="3009900"/>
        </p:xfrm>
        <a:graphic>
          <a:graphicData uri="http://schemas.openxmlformats.org/drawingml/2006/table">
            <a:tbl>
              <a:tblPr firstRow="1" bandRow="1"/>
              <a:tblGrid>
                <a:gridCol w="3448050"/>
                <a:gridCol w="46672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1 · Cliente y ob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alta del pedido y toda fecha prometi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2 · Referencia, base y acab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reserva de stock y el picking]]></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3 · Cantid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separación del materi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4 · Colo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preparación del ti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5 · Fecha y ventan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planning de ruta y de prepar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7 · Preparación y picking]]></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comprobación fin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Memoria: puerta y bloque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hecklist-de-pedido-y-entrega-sin-huecos"/>
              </a:rPr>
              <a:t><![CDATA[Checklist de pedido y entrega sin huec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4 / 136]]></a:t>
            </a:r>
          </a:p>
        </p:txBody>
      </p:sp>
      <p:graphicFrame>
        <p:nvGraphicFramePr>
          <p:cNvPr id="7" name="" descr=""/>
          <p:cNvGraphicFramePr>
            <a:graphicFrameLocks noGrp="1"/>
          </p:cNvGraphicFramePr>
          <p:nvPr/>
        </p:nvGraphicFramePr>
        <p:xfrm>
          <a:off x="514350" y="1257300"/>
          <a:ext cx="8115300" cy="1295400"/>
        </p:xfrm>
        <a:graphic>
          <a:graphicData uri="http://schemas.openxmlformats.org/drawingml/2006/table">
            <a:tbl>
              <a:tblPr firstRow="1" bandRow="1"/>
              <a:tblGrid>
                <a:gridCol w="3448050"/>
                <a:gridCol w="46672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8 · Comprob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salida del vehículo o del mostrado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9 · Albarán y cierr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archivo como entreg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Memoria: puerta y bloqueo · Cómo pract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hecklist-de-pedido-y-entrega-sin-huecos"/>
              </a:rPr>
              <a:t><![CDATA[Checklist de pedido y entrega sin huec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5 / 136]]></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8" name=""/>
          <p:cNvSpPr txBox="1"/>
          <p:nvPr/>
        </p:nvSpPr>
        <p:spPr>
          <a:xfrm>
            <a:off x="514350" y="1924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pinturasespecializadas.lumbre.lat/object/checklist-de-pedido-y-entrega-sin-huecos"/>
              </a:rPr>
              <a:t><![CDATA[Abrir el juego en el OA]]></a:t>
            </a:r>
          </a:p>
        </p:txBody>
      </p:sp>
    </p:spTree>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pedido · Tarjeta 1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hecklist-de-pedido-y-entrega-sin-huecos"/>
              </a:rPr>
              <a:t><![CDATA[Checklist de pedido y entrega sin huec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6 / 13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se comprueba en la puerta 1?]]></a:t>
            </a:r>
          </a:p>
        </p:txBody>
      </p:sp>
    </p:spTree>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pedido · Tarjeta 1 de 6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hecklist-de-pedido-y-entrega-sin-huecos"/>
              </a:rPr>
              <a:t><![CDATA[Checklist de pedido y entrega sin huec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7 / 13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Nombre, dirección con numeral, planta, portal, quién recibe y cómo se accede.]]></a:t>
            </a:r>
          </a:p>
        </p:txBody>
      </p:sp>
    </p:spTree>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pedido · Tarjeta 2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hecklist-de-pedido-y-entrega-sin-huecos"/>
              </a:rPr>
              <a:t><![CDATA[Checklist de pedido y entrega sin huec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8 / 13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Por qué la cantidad lleva merma?]]></a:t>
            </a:r>
          </a:p>
        </p:txBody>
      </p:sp>
    </p:spTree>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pedido · Tarjeta 2 de 6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hecklist-de-pedido-y-entrega-sin-huecos"/>
              </a:rPr>
              <a:t><![CDATA[Checklist de pedido y entrega sin huec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9 / 13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ubre pérdidas, repasos e irregularidades del paramento; sin ella falta material a mitad de obra.]]></a:t>
            </a:r>
          </a:p>
        </p:txBody>
      </p:sp>
    </p:spTree>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pedido · Tarjeta 3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hecklist-de-pedido-y-entrega-sin-huecos"/>
              </a:rPr>
              <a:t><![CDATA[Checklist de pedido y entrega sin huec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0 / 13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pasa sin ficha de aceptación de color?]]></a:t>
            </a:r>
          </a:p>
        </p:txBody>
      </p:sp>
    </p:spTree>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pedido · Tarjeta 3 de 6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hecklist-de-pedido-y-entrega-sin-huecos"/>
              </a:rPr>
              <a:t><![CDATA[Checklist de pedido y entrega sin huec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1 / 13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No se tintan los botes: el color se resuelve antes de que el material se mueva.]]></a:t>
            </a:r>
          </a:p>
        </p:txBody>
      </p:sp>
    </p:spTree>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pedido · Tarjeta 4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hecklist-de-pedido-y-entrega-sin-huecos"/>
              </a:rPr>
              <a:t><![CDATA[Checklist de pedido y entrega sin huec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2 / 13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diferencia hay entre porte y transporte?]]></a:t>
            </a:r>
          </a:p>
        </p:txBody>
      </p:sp>
    </p:spTree>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pedido · Tarjeta 4 de 6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hecklist-de-pedido-y-entrega-sin-huecos"/>
              </a:rPr>
              <a:t><![CDATA[Checklist de pedido y entrega sin huec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3 / 13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l transporte es cómo sale el material; el porte es qué se cobra por ello, y es una decisión de la empresa.]]></a:t>
            </a:r>
          </a:p>
        </p:txBody>
      </p:sp>
    </p:spTree>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pedido · Tarjeta 5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hecklist-de-pedido-y-entrega-sin-huecos"/>
              </a:rPr>
              <a:t><![CDATA[Checklist de pedido y entrega sin huec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4 / 13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ándo se puede corregir un error?]]></a:t>
            </a:r>
          </a:p>
        </p:txBody>
      </p:sp>
    </p:spTree>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pedido · Tarjeta 5 de 6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hecklist-de-pedido-y-entrega-sin-huecos"/>
              </a:rPr>
              <a:t><![CDATA[Checklist de pedido y entrega sin huec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5 / 13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Antes de que el material salga, en la puerta 8. En la ruta ya no se corrige: se devuelve.]]></a:t>
            </a:r>
          </a:p>
        </p:txBody>
      </p:sp>
    </p:spTree>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pedido · Tarjeta 6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hecklist-de-pedido-y-entrega-sin-huecos"/>
              </a:rPr>
              <a:t><![CDATA[Checklist de pedido y entrega sin huec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6 / 13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se archiva al final?]]></a:t>
            </a:r>
          </a:p>
        </p:txBody>
      </p:sp>
    </p:spTree>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pedido · Tarjeta 6 de 6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hecklist-de-pedido-y-entrega-sin-huecos"/>
              </a:rPr>
              <a:t><![CDATA[Checklist de pedido y entrega sin huec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7 / 13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a hoja rellenada, el albarán firmado y la ficha de aceptación de color si lo hubo.]]></a:t>
            </a:r>
          </a:p>
        </p:txBody>
      </p:sp>
    </p:spTree>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cerrar un pedido sin huecos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hecklist-de-pedido-y-entrega-sin-huecos"/>
              </a:rPr>
              <a:t><![CDATA[Checklist de pedido y entrega sin huec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8 / 13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act-1]]></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act-2]]></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act-3]]></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spuesta numérica · act-4]]></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act-5]]></a:t>
            </a:r>
          </a:p>
        </p:txBody>
      </p:sp>
    </p:spTree>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cerrar un pedido sin huecos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hecklist-de-pedido-y-entrega-sin-huecos"/>
              </a:rPr>
              <a:t><![CDATA[Checklist de pedido y entrega sin huec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9 / 136]]></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act-6]]></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act-7]]></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act-8]]></a:t>
            </a:r>
          </a:p>
        </p:txBody>
      </p:sp>
      <p:sp>
        <p:nvSpPr>
          <p:cNvPr id="10" name=""/>
          <p:cNvSpPr txBox="1"/>
          <p:nvPr/>
        </p:nvSpPr>
        <p:spPr>
          <a:xfrm>
            <a:off x="628650" y="22764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act-9]]></a:t>
            </a:r>
          </a:p>
        </p:txBody>
      </p:sp>
      <p:sp>
        <p:nvSpPr>
          <p:cNvPr id="11" name=""/>
          <p:cNvSpPr txBox="1"/>
          <p:nvPr/>
        </p:nvSpPr>
        <p:spPr>
          <a:xfrm>
            <a:off x="628650" y="26289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act-10]]></a:t>
            </a:r>
          </a:p>
        </p:txBody>
      </p:sp>
      <p:sp>
        <p:nvSpPr>
          <p:cNvPr id="12" name=""/>
          <p:cNvSpPr txBox="1"/>
          <p:nvPr/>
        </p:nvSpPr>
        <p:spPr>
          <a:xfrm>
            <a:off x="628650" y="29813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act-11]]></a:t>
            </a:r>
          </a:p>
        </p:txBody>
      </p:sp>
      <p:sp>
        <p:nvSpPr>
          <p:cNvPr id="13" name=""/>
          <p:cNvSpPr txBox="1"/>
          <p:nvPr/>
        </p:nvSpPr>
        <p:spPr>
          <a:xfrm>
            <a:off x="514350" y="3333750"/>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Puedes recorrer las diez puertas, decir qué se bloquea y a quién se avisa en cada una, calcular una cantidad con merma, condicionar el color a su ficha de aceptación y archivar el pedido con su albarán.]]></a:t>
            </a:r>
          </a:p>
        </p:txBody>
      </p:sp>
    </p:spTree>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cerrar un pedido sin huecos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hecklist-de-pedido-y-entrega-sin-huecos"/>
              </a:rPr>
              <a:t><![CDATA[Checklist de pedido y entrega sin huec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0 / 136]]></a:t>
            </a:r>
          </a:p>
        </p:txBody>
      </p:sp>
      <p:sp>
        <p:nvSpPr>
          <p:cNvPr id="7" name=""/>
          <p:cNvSpPr txBox="1"/>
          <p:nvPr/>
        </p:nvSpPr>
        <p:spPr>
          <a:xfrm>
            <a:off x="514350" y="121920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Vuelve a los apartados 1 a 6. El error más frecuente es prometer la fecha antes de tener la cantidad y el color, y dejar que los huecos los rellene otra persona.]]></a:t>
            </a:r>
          </a:p>
        </p:txBody>
      </p:sp>
    </p:spTree>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1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hecklist-de-pedido-y-entrega-sin-huecos"/>
              </a:rPr>
              <a:t><![CDATA[Checklist de pedido y entrega sin huec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1 / 136]]></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pedido sin huecos es un pedido que puede recorrer diez puertas sin que nadie tenga que decidir por su cuenta. La hoja enseña a comprobar ]]></a:t>
            </a:r>
            <a:r>
              <a:rPr lang="en-US" b="1" strike="noStrike" sz="2100" spc="0" u="none" cap="none">
                <a:solidFill>
                  <a:srgbClr val="1B2438">
                    <a:alpha val="100000"/>
                  </a:srgbClr>
                </a:solidFill>
                <a:latin typeface="Calibri"/>
              </a:rPr>
              <a:t><![CDATA[qué]]></a:t>
            </a:r>
            <a:r>
              <a:rPr lang="en-US" strike="noStrike" sz="2100" spc="0" u="none" cap="none">
                <a:solidFill>
                  <a:srgbClr val="1B2438">
                    <a:alpha val="100000"/>
                  </a:srgbClr>
                </a:solidFill>
                <a:latin typeface="Calibri"/>
              </a:rPr>
              <a:t><![CDATA[ se comprueba en cada puerta, ]]></a:t>
            </a:r>
            <a:r>
              <a:rPr lang="en-US" b="1" strike="noStrike" sz="2100" spc="0" u="none" cap="none">
                <a:solidFill>
                  <a:srgbClr val="1B2438">
                    <a:alpha val="100000"/>
                  </a:srgbClr>
                </a:solidFill>
                <a:latin typeface="Calibri"/>
              </a:rPr>
              <a:t><![CDATA[qué]]></a:t>
            </a:r>
            <a:r>
              <a:rPr lang="en-US" strike="noStrike" sz="2100" spc="0" u="none" cap="none">
                <a:solidFill>
                  <a:srgbClr val="1B2438">
                    <a:alpha val="100000"/>
                  </a:srgbClr>
                </a:solidFill>
                <a:latin typeface="Calibri"/>
              </a:rPr>
              <a:t><![CDATA[ se bloquea si la comprobación falla y ]]></a:t>
            </a:r>
            <a:r>
              <a:rPr lang="en-US" b="1" strike="noStrike" sz="2100" spc="0" u="none" cap="none">
                <a:solidFill>
                  <a:srgbClr val="1B2438">
                    <a:alpha val="100000"/>
                  </a:srgbClr>
                </a:solidFill>
                <a:latin typeface="Calibri"/>
              </a:rPr>
              <a:t><![CDATA[a quién]]></a:t>
            </a:r>
            <a:r>
              <a:rPr lang="en-US" strike="noStrike" sz="2100" spc="0" u="none" cap="none">
                <a:solidFill>
                  <a:srgbClr val="1B2438">
                    <a:alpha val="100000"/>
                  </a:srgbClr>
                </a:solidFill>
                <a:latin typeface="Calibri"/>
              </a:rPr>
              <a:t><![CDATA[ se avisa: sin esos tres datos, un bloqueo solo es una orden contradictoria.]]></a:t>
            </a:r>
          </a:p>
        </p:txBody>
      </p:sp>
    </p:spTree>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2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hecklist-de-pedido-y-entrega-sin-huecos"/>
              </a:rPr>
              <a:t><![CDATA[Checklist de pedido y entrega sin huec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2 / 136]]></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orden importa. Primero los datos del cliente y de la obra, la referencia, la base, el formato y el acabado; después la cantidad calculada con el rendimiento de la ficha y una merma declarada; después el color, que solo existe si lleva ficha de aceptación; después la fecha con su ventana de entrega. Solo entonces el pedido es un compromiso, y vienen el porte, la preparación, la comprobación antes de salir, el albarán firmado y el archivo.]]></a:t>
            </a:r>
          </a:p>
        </p:txBody>
      </p:sp>
    </p:spTree>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3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hecklist-de-pedido-y-entrega-sin-huecos"/>
              </a:rPr>
              <a:t><![CDATA[Checklist de pedido y entrega sin huec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3 / 136]]></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la hoja no puede hacer es inventar lo que depende de la empresa: los mínimos de pedido, la política de portes, la hora de corte, quién autoriza las excepciones de formato y qué cuenta como confirmación del cliente siguen siendo decisiones pendientes de dirección. Hasta que se confirmen, se anotan como pendientes y se avisa: un hueco declarado es una llamada, un hueco supuesto es un viaje de vuelta.]]></a:t>
            </a:r>
          </a:p>
        </p:txBody>
      </p:sp>
    </p:spTree>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4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hecklist-de-pedido-y-entrega-sin-huecos"/>
              </a:rPr>
              <a:t><![CDATA[Checklist de pedido y entrega sin huec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4 / 136]]></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evaluación online acredita conocimiento: que sabes qué se comprueba, qué se bloquea y a quién se avisa. No certifica competencia observada en el puesto ni manejo seguro de la tintación o del transporte. Eso se demuestra con la hoja delante, un pedido real y alguien que comprueba.]]></a:t>
            </a:r>
          </a:p>
        </p:txBody>
      </p:sp>
      <p:sp>
        <p:nvSpPr>
          <p:cNvPr id="8" name=""/>
          <p:cNvSpPr txBox="1"/>
          <p:nvPr/>
        </p:nvSpPr>
        <p:spPr>
          <a:xfrm>
            <a:off x="514350" y="2943225"/>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9" name=""/>
          <p:cNvSpPr txBox="1"/>
          <p:nvPr/>
        </p:nvSpPr>
        <p:spPr>
          <a:xfrm>
            <a:off x="762000" y="2943225"/>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ichas técnicas de los fabricantes del catálogo de Pinturas Especializadas: rendimiento por litro y mano, formatos, preparación y limitaciones de uso; la ficha vigente prevalece sobre cualquier resumen (consulta 2026-10).]]></a:t>
            </a:r>
          </a:p>
        </p:txBody>
      </p:sp>
    </p:spTree>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5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hecklist-de-pedido-y-entrega-sin-huecos"/>
              </a:rPr>
              <a:t><![CDATA[Checklist de pedido y entrega sin huec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5 / 136]]></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E-EN 13300, pinturas y barnices para paredes y techos interiores: clasificación por brillo, poder cubriente y resistencia al frote húmedo (AENOR/UNE, consulta 2026-10).]]></a:t>
            </a:r>
          </a:p>
        </p:txBody>
      </p:sp>
      <p:sp>
        <p:nvSpPr>
          <p:cNvPr id="9" name=""/>
          <p:cNvSpPr txBox="1"/>
          <p:nvPr/>
        </p:nvSpPr>
        <p:spPr>
          <a:xfrm>
            <a:off x="514350" y="2276475"/>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76475"/>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ISO 2234:2000, embalajes completos y cargas unitarias: ensayos de apilamiento mediante carga estática (ISO, consulta 2026-10): referencia técnica sobre el comportamiento de los embalajes en el transporte.]]></a:t>
            </a:r>
          </a:p>
        </p:txBody>
      </p:sp>
    </p:spTree>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6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hecklist-de-pedido-y-entrega-sin-huecos"/>
              </a:rPr>
              <a:t><![CDATA[Checklist de pedido y entrega sin huec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6 / 136]]></a:t>
            </a:r>
          </a:p>
        </p:txBody>
      </p:sp>
      <p:sp>
        <p:nvSpPr>
          <p:cNvPr id="7" name=""/>
          <p:cNvSpPr txBox="1"/>
          <p:nvPr/>
        </p:nvSpPr>
        <p:spPr>
          <a:xfrm>
            <a:off x="514350" y="1219200"/>
            <a:ext cx="24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al Decreto 1007/2023, de 5 de diciembre (BOE 06/12/2023): requisitos de los sistemas informáticos de facturación y estandarización de formatos de registros; marco general de la documentación de la venta, no un procedimiento interno de Pinturas Especializadas (consulta 2026-10).]]></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136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2026-10-31T02:41:10Z</dcterms:created>
  <dcterms:modified xsi:type="dcterms:W3CDTF">2026-10-31T02:41:10Z</dcterms:modified>
  <dc:title>Checklist de pedido y entrega sin huecos</dc:title>
  <dc:description>Presentación editable del OA «Checklist de pedido y entrega sin huecos». Enlace: https://pinturasespecializadas.lumbre.lat/object/checklist-de-pedido-y-entrega-sin-huecos</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