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venta con confirmación escrit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venta con confirmación escrit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venta con confirmación escrit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venta con confirmación escrit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venta con confirmación escrit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empujar: es dejar un acuerdo comprobable»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empujar: es dejar un acuerdo comprobable»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empujar: es dejar un acuerdo comprobable»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errar no es empujar: es dejar un acuerdo comprobabl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presion-frente-contra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cierre por presión y un cierre verificable, con el riesgo y el resultad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erre verificable no busca un sí más rápido: busca un sí que se pued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cer el resumen del encargo, leer de vuelta los datos críticos y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hablamos» no es un encargo: es un recuerdo compartido que puede divergir. El resumen, la lectura de vuelta y la confirmación escrita convierten la intención en un pedido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qué significa cerrar y por qué la presión traslada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encargo, en nueve datos»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encargo, en nueve datos»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encargo, en nueve datos»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encargo, en nueve datos» (5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nueve-d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os datos del encargo con su concreción y el error que aparece cuando falt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que falta se convierte, más tarde, en una entrega equivocada o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erencia · base · formato ·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ferencia y base identifican qué se fabrica; formato y cantidad, cuánto se sirve; receptor y autorizante, quién responde. Sin esos datos el cierre se apoya en su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os nueve datos y el tratamiento de l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eer de vuelta: el momento de la verdad»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eer de vuelta: el momento de la verdad»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eer de vuelta: el momento de la verdad»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leer-de-vuel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leer de vuelta un encargo antes de confi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eer de vuelta es barato; corregir un color ya tinta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ectura de vuelta, frase 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roduct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n tres botes de 20 litros de plástica interior mate, referencia X, tintada en el código 9010 sobre base bl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ectura de vuelta, frase 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Cantidad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botes de 20 litros: 60 litros en total. Dos salen el viernes y uno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ectura de vuelta, frase 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ntrega y rece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en la obra, calle Mayor 15, el viernes de 8 a 10; recibe y firma Mi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ectura de vuelta, frase 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recio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64,00 € sin IVA, con el tintado incluido; el porte queda pendiente de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lectura de vuelta, frase 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e de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s estos datos tal como te los he leído?» Se espera un sí explícito o un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legar no es autorizar en blanco. El profesional elige, pero declara la elección y obtiene un sí explícito; de lo contrario, el cliente descubrirá la decisión al recibir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ectura de vuelta y límites del «lo que tú v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supuesto, pedido y albarán: tres documentos, tres compromisos»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supuesto, pedido y albarán: tres documentos, tres compromisos»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tres-docume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con el compromiso de presupuesto, pedido y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papeles, tres compromisos: propuesta, encargo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cio orientativo con validez de quince días. →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puesta que todavía no reserva existencias. →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artida de tintado pendiente de aceptar. →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ferencia que reserva 40 litros para el viernes. →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cargo de color especial con fórmula aprobada. →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romiso de preparar tres botes de 20 litros. →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irma de quien recibe 20 litros en la obra. →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ocumento que acredita qué salió y cuándo. →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ompromiso de cada documento y secuencia presupuesto-pedido-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 pendiente y lo condicionado»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 pendiente y lo condicionado»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 pendiente y lo condicionado»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el-encargo-a-la-confirm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sde recibir el encargo hasta cerrar lo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nfirmar no es el final: es el punto en que lo pendiente queda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ndiente: confirmación de los 20 L restantes; lo comprueba almacén antes del miércoles a las 17: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ndiente de stock» no dice quién ni cuándo; «ya te aviso» no es una fecha; y ajustar el color sobre la marcha deja sin cerrar el dato más caro del pedido. Las otras dos líneas nombran responsable, plazo o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pendiente con dueño y fecha, condición con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color especial y entrega parcial» (2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color especial y entrega parcial» (3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color especial y entrega parcial» (4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color especial y entrega parcial» (5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plan-de-entreg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con las dos entregas del caso, su importe sin IVA y el total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ga parcial se explica con dos albaranes y una suma que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2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ntado se factura con la primera entrega. El segundo albarán son 20 L × 4,10 € = 82,00 €. La suma de los dos albaranes, 182,00 + 82,00, coincide con los 264,00 €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reparto del importe entre dos albaranes y comprobación de la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por teléfono o WhatsApp y dejar rastro» (2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por teléfono o WhatsApp y dejar rastro» (3 de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por teléfono o WhatsApp y dejar rastro» (4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por teléfono o WhatsApp y dejar rastro» (5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cierre-telefonic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cerrar por teléfono y enviar la confirm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lamada consigue la decisión; el mensaje la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é lleva el mensaje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abec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udo, nombre del cliente y referencia del pedido o del presupuesto. Si no hay referencia, se indica el día y el canal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é lleva el mensaje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Qué s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código de color y base, formato, cantidad total y número de envases. En color especial, la fórmula o la probeta a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é lleva el mensaje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Cuándo y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o fechas de entrega, lugar, horario y nombre de quien recibe. Si hay entrega parcial, se dice cuántos albaranes hab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é lleva el mensaje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unitario, total, impuestos y condiciones acordadas. Lo que siga sujeto a confirmación se marca como pendiente o condicio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é lleva el mensaje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regunta concreta: «¿Confirmas estos datos?». Se pide respuesta del contacto identificado y se archiva con fech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ta · WhatsApp · nombre ·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lamada no deja rastro por sí sola. La confirmación escrita, en el canal que el cliente consulta, y el registro de nombre y cargo convierten la decisión en alg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orden de la llamada y contenido de la confirm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que convierten un cierre en un conflicto»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que convierten un cierre en un conflicto» (3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e lo llevo pronto, no te preocu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nto» no es una fecha y no se puede comprobar. Las otras frases fijan datos, nombran un responsable o establecen un plaz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errores frecuentes y su consecuencia en la entrega y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Hasta dónde llega el mostrador»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Hasta dónde llega el mostrador»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Hasta dónde llega el mostrador» (4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robar crédito y condiciones de pago →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irmar stock real y reserva de envases →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idar fórmula, base y probeta de un color especial → Especialista de color o taller de ti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mir el encargo y leer de vuelta los datos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rizar una excepción de plazo o de porte → Encargado o dirección, según el límite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jar el formato oficial de confirmación →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reparto de facultades y límites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errar-la-venta-con-confirmacion-escrit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ocumento y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ocumento y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tá cerrada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sabe qué, en qué condiciones, cuándo, dónde, quién recibe y quién autoriza, y const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lee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color y base, cantidad, fecha y lugar, receptor y autorizante, en el orden de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quedar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lor y base, cantidad, precio acordado y quién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resupuesto y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supuesto propone; el pedido compromete preparación, stock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llevar una confirmación por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resumen, importe, entrega, receptor, autorizante, pendientes y una pregun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cerrar con un acuerd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errar-la-venta-con-confirmacion-escrit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cerrar con un acuerdo verificable?»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4" r:id="rId1"/>
    <p:sldLayoutId id="2482430745" r:id="rId2"/>
    <p:sldLayoutId id="2482430746" r:id="rId3"/>
    <p:sldLayoutId id="24824307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5ed1e9d5af8f21abc832a6c2341be61042857dcded114851.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presion-frente-contrato2.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nueve-datos3.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leer-de-vuelta4.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tres-documentos5.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el-encargo-a-la-confirmacion6.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plan-de-entrega7.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cierre-telefonico8.jpg"/>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hyperlink" Target="https://pinturasespecializadas.lumbre.lat/object/cerrar-la-venta-con-confirmacion-escrita"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hyperlink" Target="https://pinturasespecializadas.lumbre.lat/object/cerrar-la-venta-con-confirmacion-escrita"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errar-la-venta-con-confirmacion-escrita" TargetMode="External"/>
  <Relationship Id="rId3"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ri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errar-la-venta-con-confirmacion-escrit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el encargo antes de cerrar —referencia, color y base, formato, cantidad, acabado, plazo, lugar de entrega, receptor y autorizante—, leer de vuelta los datos críticos, distinguir presupuesto, pedido y albarán y dejar por escrito lo pendiente o condicionado, de modo que el cierre sea un acuerdo verificable y no una técnica de pr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comercial. Convierte el cierre en un contrato verificable: resumen del encargo, lectura de datos, documentos y confirmación escrita, con un caso de color especial y entrega parcial.]]></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erre de venta · confirmación escrita · pedido · albarán · presupuesto · color especial · entrega parcial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Jueves por la tarde en el mostrador del centro. Entra Miquel, encargado de una obra de reforma en una comunidad, con una muestra de color recortada de una pared y prisa: necesita 60 litros de pintura plástica interior mate, igual que la muestra, para empezar el lunes. En el almacén hay 40 litros de base; los otros 20 dependen de la próxima entrada. Quiere llevarse los 40 el viernes y el resto «cuando llegue». Al otro lado del teléfono, una administradora de fincas autoriza el gasto «de palabra» y pide que no se le moleste má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está hecha en la cabeza de todos. Lo que falta es lo que esta lección trabaja: convertir ese acuerdo en un encargo que se pueda comprobar, entregar y cobrar sin que nadie tenga que reconstruirlo de memo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umir el encargo antes de cerrar —referencia, color y base, formato, cantidad, acabado, plazo, lugar de entrega, receptor y autorizante—, leer de vuelta los datos críticos, distinguir presupuesto, pedido y albarán y dejar por escrito lo pendiente o condicionado, de modo que el cierre sea un acuerdo verificable y no una técnica de presión.]]></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el documento ci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umbrales, responsables, plazos y formatos que debe confirmar la direc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Condiciones de pago y crédito: quién aprueba, con qué límites y en qué plaz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venta con confirmación escri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lítica de portes y entregas: importes, umbrales, zonas y quién asume el coste. Plazos comprometidos por proveedor, almacén y taller de tintado. Quién puede autorizar excepciones de precio, plazo, porte o devolución de color especial. Formato oficial de confirmación: documento, campos, firma y conservación.]]></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dición de cancelación o devolución de un pedido de color espec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confunde el cierre con el momento en que el cliente dice que sí. Ese momento importa, pero no basta: una venta está cerrada cuando las dos partes pueden responder sin dudar a cinco preguntas: ]]></a:t>
            </a:r>
            <a:r>
              <a:rPr lang="en-US" b="1" strike="noStrike" sz="2100" spc="0" u="none" cap="none">
                <a:solidFill>
                  <a:srgbClr val="1B2438">
                    <a:alpha val="100000"/>
                  </a:srgbClr>
                </a:solidFill>
                <a:latin typeface="Calibri"/>
              </a:rPr>
              <a:t><![CDATA[qué se ha encargado, en qué condiciones, cuándo y dónde se entrega, quién lo recibe y quién lo ha autorizado]]></a:t>
            </a:r>
            <a:r>
              <a:rPr lang="en-US" strike="noStrike" sz="2100" spc="0" u="none" cap="none">
                <a:solidFill>
                  <a:srgbClr val="1B2438">
                    <a:alpha val="100000"/>
                  </a:srgbClr>
                </a:solidFill>
                <a:latin typeface="Calibri"/>
              </a:rPr>
              <a:t><![CDATA[. Si alguna respuesta depende de la memoria de alguien, el cierre sigue abierto aunque el cliente ya se haya i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n esta lección se habla de un ]]></a:t>
            </a:r>
            <a:r>
              <a:rPr lang="en-US" b="1" strike="noStrike" sz="2100" spc="0" u="none" cap="none">
                <a:solidFill>
                  <a:srgbClr val="1B2438">
                    <a:alpha val="100000"/>
                  </a:srgbClr>
                </a:solidFill>
                <a:latin typeface="Calibri"/>
              </a:rPr>
              <a:t><![CDATA[contrato verificable]]></a:t>
            </a:r>
            <a:r>
              <a:rPr lang="en-US" strike="noStrike" sz="2100" spc="0" u="none" cap="none">
                <a:solidFill>
                  <a:srgbClr val="1B2438">
                    <a:alpha val="100000"/>
                  </a:srgbClr>
                </a:solidFill>
                <a:latin typeface="Calibri"/>
              </a:rPr>
              <a:t><![CDATA[ no se habla de un documento jurídico ni de sustituir un contrato: se habla de un acuerdo que las dos partes pueden comprobar con los datos y los documentos de que dispone el mostrador. Esa comprobación es lo que evita que el cierre dependa de la memo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sión cierra una conversación; el contrato cierra una relación.]]></a:t>
            </a:r>
            <a:r>
              <a:rPr lang="en-US" strike="noStrike" sz="2100" spc="0" u="none" cap="none">
                <a:solidFill>
                  <a:srgbClr val="1B2438">
                    <a:alpha val="100000"/>
                  </a:srgbClr>
                </a:solidFill>
                <a:latin typeface="Calibri"/>
              </a:rPr>
              <a:t><![CDATA[ Forzar un «sí» con prisa, con un descuento improvisado o con una fecha que no se ha comprobado traslada el problema a la semana siguiente: el color no era ese, el stock no estaba, la administradora no era quien autorizaba. El cliente vuelve enfadado y la venta se convierte en una reclam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r no es desconfiar.]]></a:t>
            </a:r>
            <a:r>
              <a:rPr lang="en-US" strike="noStrike" sz="2100" spc="0" u="none" cap="none">
                <a:solidFill>
                  <a:srgbClr val="1B2438">
                    <a:alpha val="100000"/>
                  </a:srgbClr>
                </a:solidFill>
                <a:latin typeface="Calibri"/>
              </a:rPr>
              <a:t><![CDATA[ Leer de vuelta los datos y enviar una confirmación escrita no insinúa que el cliente mienta; demuestra que se le ha entendido y que el compromiso queda donde los dos pueden consultarlo. Es la misma cortesía que se espera de un buen presupuesto: claridad antes de empez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ierre tiene un límite.]]></a:t>
            </a:r>
            <a:r>
              <a:rPr lang="en-US" strike="noStrike" sz="2100" spc="0" u="none" cap="none">
                <a:solidFill>
                  <a:srgbClr val="1B2438">
                    <a:alpha val="100000"/>
                  </a:srgbClr>
                </a:solidFill>
                <a:latin typeface="Calibri"/>
              </a:rPr>
              <a:t><![CDATA[ El mostrador puede resumir, comprobar lo que tiene a la vista y confirmar por escrito lo acordado. No puede conceder excepciones de crédito, de porte o de plazo que no le correspondan. Cuando el acuerdo depende de una facultad que no se tiene, se dice y se deja pendiente por escrito; no se cierra con una promesa que otro tendrá que soste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errar no es empujar: es dejar un acuerdo comprobable]]></a:t>
            </a:r>
          </a:p>
        </p:txBody>
      </p:sp>
      <p:pic>
        <p:nvPicPr>
          <p:cNvPr id="3" name="" descr="Comparación entre un cierre por presión y un cierre verificable, con el riesgo y el resultado de cada uno.">
            <a:hlinkClick r:id="rId3" tooltip="Comparación entre un cierre por presión y un cierre verificable, con el riesgo y el resultado de cada un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erre verificable no busca un sí más rápido: busca un sí que se pueda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errar no es empujar: es dejar un acuerdo comprob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cierra la conversación con «venga, mándame lo que hablamos y ya está». ¿Qué haces antes de preparar n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el pedido con lo que recuerdas y enviarle la factu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el resumen del encargo, leer de vuelta los datos críticos y confirmar por escri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una señal para asegurar la vent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viarle otra vez el presupuesto sin cambiar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firmar nada, el encargo se ordena en nueve datos. No es una lista para recitar: es la estructura del resumen y de la futura confirmación. Si un dato no se puede cerrar, se marca como pendiente y se dice qué falta.]]></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El código y la denominación exacta del producto. «Pintura plástica» no es una referencia; «plástica interior mate, referencia X, 20 L» sí. Si hay duda entre dos productos parecidos, se resuelve antes de segu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r y base.]]></a:t>
            </a:r>
            <a:r>
              <a:rPr lang="en-US" strike="noStrike" sz="2100" spc="0" u="none" cap="none">
                <a:solidFill>
                  <a:srgbClr val="1B2438">
                    <a:alpha val="100000"/>
                  </a:srgbClr>
                </a:solidFill>
                <a:latin typeface="Calibri"/>
              </a:rPr>
              <a:t><![CDATA[ La carta, el código y la base sobre la que se tinta. En un color especial se anota la fórmula o la probeta aprobada; «como la muestra» no basta si la muestra no se conserv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to y cantidad.]]></a:t>
            </a:r>
            <a:r>
              <a:rPr lang="en-US" strike="noStrike" sz="2100" spc="0" u="none" cap="none">
                <a:solidFill>
                  <a:srgbClr val="1B2438">
                    <a:alpha val="100000"/>
                  </a:srgbClr>
                </a:solidFill>
                <a:latin typeface="Calibri"/>
              </a:rPr>
              <a:t><![CDATA[ Litros o kilos y número de envases. «60 litros» y «tres botes de 20 litros» no siempre son lo mismo: el formato condiciona el precio, el transporte y la devolución.]]></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satinado o brillo, con la referencia de la ficha cuando el producto se clasifica por norma. Un cambio de acabado no es un detalle estético: cambia la luz, la limpieza y la percepción del col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Una fecha, no una intención. Se distingue la fecha en que el cliente necesita el material de la fecha en que se puede comprometer la entreg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gar de entrega.]]></a:t>
            </a:r>
            <a:r>
              <a:rPr lang="en-US" strike="noStrike" sz="2100" spc="0" u="none" cap="none">
                <a:solidFill>
                  <a:srgbClr val="1B2438">
                    <a:alpha val="100000"/>
                  </a:srgbClr>
                </a:solidFill>
                <a:latin typeface="Calibri"/>
              </a:rPr>
              <a:t><![CDATA[ Tienda, obra o domicilio, con dirección, acceso, planta y horario. En una obra, el lugar y la hora valen tanto como el producto.]]></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recibe.]]></a:t>
            </a:r>
            <a:r>
              <a:rPr lang="en-US" strike="noStrike" sz="2100" spc="0" u="none" cap="none">
                <a:solidFill>
                  <a:srgbClr val="1B2438">
                    <a:alpha val="100000"/>
                  </a:srgbClr>
                </a:solidFill>
                <a:latin typeface="Calibri"/>
              </a:rPr>
              <a:t><![CDATA[ Nombre y teléfono de la persona que firmará el albarán. «Que lo recoja alguien» es cómo se pierden veinte litr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autoriza.]]></a:t>
            </a:r>
            <a:r>
              <a:rPr lang="en-US" strike="noStrike" sz="2100" spc="0" u="none" cap="none">
                <a:solidFill>
                  <a:srgbClr val="1B2438">
                    <a:alpha val="100000"/>
                  </a:srgbClr>
                </a:solidFill>
                <a:latin typeface="Calibri"/>
              </a:rPr>
              <a:t><![CDATA[ La persona con facultad para aprobar el gasto, el color especial o la entrega parcial. Puede no ser quien recibe.]]></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cio y condiciones.]]></a:t>
            </a:r>
            <a:r>
              <a:rPr lang="en-US" strike="noStrike" sz="2100" spc="0" u="none" cap="none">
                <a:solidFill>
                  <a:srgbClr val="1B2438">
                    <a:alpha val="100000"/>
                  </a:srgbClr>
                </a:solidFill>
                <a:latin typeface="Calibri"/>
              </a:rPr>
              <a:t><![CDATA[ Precio unitario, total, impuestos y lo que queda sujeto a confirmación (porte, crédito, descuento). Un precio «a falta de» se escribe como tal.]]></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ueve datos no se preguntan en un interrogatorio. Se construyen con la conversación y se completan con lo que ya consta en el presupuesto o en el pedido anterior. Lo que se repite se verifica: la referencia de la última compra puede haber cambiado de formato o de b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liente no sabe un dato, no se rellena el hueco con una suposición. Se pregunta a quien lo sepa o se deja pendiente. Un encargo con un hueco declarado es más seguro que uno completo y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encargo, en nueve datos]]></a:t>
            </a:r>
          </a:p>
        </p:txBody>
      </p:sp>
      <p:pic>
        <p:nvPicPr>
          <p:cNvPr id="3" name="" descr="Matriz de los datos del encargo con su concreción y el error que aparece cuando falta cada uno.">
            <a:hlinkClick r:id="rId3" tooltip="Matriz de los datos del encargo con su concreción y el error que aparece cuando falta cada uno."/>
          </p:cNvPr>
          <p:cNvPicPr>
            <a:picLocks noChangeAspect="1"/>
          </p:cNvPicPr>
          <p:nvPr>
            <p:ph type="pic" idx="1"/>
          </p:nvPr>
        </p:nvPicPr>
        <p:blipFill>
          <a:blip r:embed="rId2"/>
          <a:stretch>
            <a:fillRect/>
          </a:stretch>
        </p:blipFill>
        <p:spPr>
          <a:xfrm>
            <a:off x="2867025" y="1257300"/>
            <a:ext cx="34004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que falta se convierte, más tarde, en una entrega equivocada o en una discu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encargo, en nueve dat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cargo se resume con la ___ del producto y, si hay color especial, la carta, el código y la ___ de tintado; el ___ (litros o kilos y número de envases); el acabado; el plazo; el lugar de entrega; quién ___ y quién autoriz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er de vuelta: el momento de la ver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de vuelta es repetir el encargo en voz alta, en el orden en que se va a ejecutar, y pedir al cliente que confirme o corrija. No es una formalidad: es la última ocasión de detectar un error antes de que el material esté tintado, cortado o cargad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lee lo que se va a hacer, no lo que se ha dicho.]]></a:t>
            </a:r>
            <a:r>
              <a:rPr lang="en-US" strike="noStrike" sz="2100" spc="0" u="none" cap="none">
                <a:solidFill>
                  <a:srgbClr val="1B2438">
                    <a:alpha val="100000"/>
                  </a:srgbClr>
                </a:solidFill>
                <a:latin typeface="Calibri"/>
              </a:rPr>
              <a:t><![CDATA[ Empieza por el producto y el color, sigue por la cantidad y el formato, continúa por la entrega y termina por el precio y los pendientes. Agrupar así evita la sensación de lista interminable y permite que el cliente corrija un bloque comple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er de vuelta: el momento de la ver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datos críticos se leen dos veces.]]></a:t>
            </a:r>
            <a:r>
              <a:rPr lang="en-US" strike="noStrike" sz="2100" spc="0" u="none" cap="none">
                <a:solidFill>
                  <a:srgbClr val="1B2438">
                    <a:alpha val="100000"/>
                  </a:srgbClr>
                </a:solidFill>
                <a:latin typeface="Calibri"/>
              </a:rPr>
              <a:t><![CDATA[ Referencia, color y base, cantidad, fecha y lugar de entrega, receptor y autorizante. Los códigos se deletrean o se leen en grupos («erre a ele nueve cero uno cero»); las cantidades se dicen con su unidad («tres botes de veinte litros, sesenta litros en total»). Un número dictado de prisa es el origen de media docena de erro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er de vuelta: el momento de la ver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ide confirmación, no asentimiento.]]></a:t>
            </a:r>
            <a:r>
              <a:rPr lang="en-US" strike="noStrike" sz="2100" spc="0" u="none" cap="none">
                <a:solidFill>
                  <a:srgbClr val="1B2438">
                    <a:alpha val="100000"/>
                  </a:srgbClr>
                </a:solidFill>
                <a:latin typeface="Calibri"/>
              </a:rPr>
              <a:t><![CDATA[ «¿Vale?» invita a decir que sí sin escuchar. «¿Confirmas que son tres botes de 20 litros, color 9010 mate, entrega el viernes en la obra?» obliga a mirar el dato. Si el cliente corrige, se repite la corrección y se vuelve a leer el bloque afect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tú veas» no es una confirmación.]]></a:t>
            </a:r>
            <a:r>
              <a:rPr lang="en-US" strike="noStrike" sz="2100" spc="0" u="none" cap="none">
                <a:solidFill>
                  <a:srgbClr val="1B2438">
                    <a:alpha val="100000"/>
                  </a:srgbClr>
                </a:solidFill>
                <a:latin typeface="Calibri"/>
              </a:rPr>
              <a:t><![CDATA[ Cuando el cliente delega, el profesional elige, pero dice en voz alta qué ha elegido y por qué, y obtiene un sí explícito. Decidir en silencio y escribir «según criterio del vendedor» es la forma más elegante de cerrar un malenten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er de vuelta: el momento de la ver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de vuelta termina cuando el cliente ha confirmado los datos críticos. En ese momento se puede preparar el pedido o enviar la confirmación; antes, 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er de vuelta: el momento de la verdad]]></a:t>
            </a:r>
          </a:p>
        </p:txBody>
      </p:sp>
      <p:pic>
        <p:nvPicPr>
          <p:cNvPr id="3" name="" descr="Secuencia de cinco pasos para leer de vuelta un encargo antes de confirmarlo.">
            <a:hlinkClick r:id="rId3" tooltip="Secuencia de cinco pasos para leer de vuelta un encargo antes de confirmarlo."/>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eer de vuelta es barato; corregir un color ya tintado,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eer de vuelta: el momento de la verdad · La lectura de vuelta, frase a fras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y col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tres botes de 20 litros de plástica interior mate, referencia X, tintada en el código 9010 sobre base blan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eer de vuelta: el momento de la verdad · La lectura de vuelta, frase a fras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ntidad y form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botes de 20 litros: 60 litros en total. Dos salen el viernes y uno el mar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eer de vuelta: el momento de la verdad · La lectura de vuelta, frase a fras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y recept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en la obra, calle Mayor 15, el viernes de 8 a 10; recibe y firma Miqu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eer de vuelta: el momento de la verdad · La lectura de vuelta, frase a fras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y condi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64,00 € sin IVA, con el tintado incluido; el porte queda pendiente de administ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eer de vuelta: el momento de la verdad · La lectura de vuelta, frase a fras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la lectu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s estos datos tal como te los he leído?» Se espera un sí explícito o una correc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eer de vuelta: el momento de la ver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el cliente dice «lo que tú veas», lo profesional es decidir por él y no volver a pregun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supuesto, pedido y albarán: tres documentos, tres compromi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ismo encargo conviven tres documentos que se confunden con facilidad. Cada uno compromete cosas distintas y ninguno sustituye a los otro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supuesto]]></a:t>
            </a:r>
            <a:r>
              <a:rPr lang="en-US" strike="noStrike" sz="2100" spc="0" u="none" cap="none">
                <a:solidFill>
                  <a:srgbClr val="1B2438">
                    <a:alpha val="100000"/>
                  </a:srgbClr>
                </a:solidFill>
                <a:latin typeface="Calibri"/>
              </a:rPr>
              <a:t><![CDATA[ es una propuesta: describe producto, cantidad, precio y alcance, y suele llevar un plazo de validez. No es un pedido y, por sí solo, no reserva existencias ni fija una fecha de entrega. Un presupuesto aceptado puede convertirse en pedido, pero solo cuando alguien lo registra como t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supuesto, pedido y albarán: tres documentos, tres compromi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dido]]></a:t>
            </a:r>
            <a:r>
              <a:rPr lang="en-US" strike="noStrike" sz="2100" spc="0" u="none" cap="none">
                <a:solidFill>
                  <a:srgbClr val="1B2438">
                    <a:alpha val="100000"/>
                  </a:srgbClr>
                </a:solidFill>
                <a:latin typeface="Calibri"/>
              </a:rPr>
              <a:t><![CDATA[ es el encargo aceptado. Compromete la preparación: reserva de stock, tintado, corte, transporte y fecha. Tiene una referencia propia y es el documento que permite decir «esto es lo que se va a servir». Un pedido sin referencia es difícil de seguir cuando cambia un turno o se cruza con otro clien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lbarán]]></a:t>
            </a:r>
            <a:r>
              <a:rPr lang="en-US" strike="noStrike" sz="2100" spc="0" u="none" cap="none">
                <a:solidFill>
                  <a:srgbClr val="1B2438">
                    <a:alpha val="100000"/>
                  </a:srgbClr>
                </a:solidFill>
                <a:latin typeface="Calibri"/>
              </a:rPr>
              <a:t><![CDATA[ acredita la entrega: qué salió, cuánto, cuándo y quién lo recibió. No es una factura y no cierra por sí solo el pedido: en una entrega parcial habrá varios albaranes y el pedido solo estará servido cuando la suma coincida. El albarán firmado por quien no debía es una prueba incómoda para to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supuesto, pedido y albarán: tres documentos, tres compromi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ecuencia importa.]]></a:t>
            </a:r>
            <a:r>
              <a:rPr lang="en-US" strike="noStrike" sz="2100" spc="0" u="none" cap="none">
                <a:solidFill>
                  <a:srgbClr val="1B2438">
                    <a:alpha val="100000"/>
                  </a:srgbClr>
                </a:solidFill>
                <a:latin typeface="Calibri"/>
              </a:rPr>
              <a:t><![CDATA[ Presupuesto, pedido y albarán cuentan la misma historia en tres momentos. Si el albarán dice 40 litros y el pedido 60, la diferencia no es un papel: es material que falta en la obra. La confirmación escrita que se envía al cliente debe decir en qué punto está el encargo y qué documento lo acredi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usan los tres, pero no se inventan: el formato, la numeración y la firma son procedimientos internos que deben constar. Lo que sí se puede hacer siempre es citar la referencia correcta y no llamar «pedido» a lo que todavía es un presupues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supuesto, pedido y albarán: tres documentos, tres compromisos]]></a:t>
            </a:r>
          </a:p>
        </p:txBody>
      </p:sp>
      <p:pic>
        <p:nvPicPr>
          <p:cNvPr id="3" name="" descr="Tres tarjetas con el compromiso de presupuesto, pedido y albarán.">
            <a:hlinkClick r:id="rId3" tooltip="Tres tarjetas con el compromiso de presupuesto, pedido y albarán."/>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papeles, tres compromisos: propuesta, encargo y entre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resupuesto, pedido y albarán: tres documentos, tres compromis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document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di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bará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 orientativo con validez de quince dí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puesta que todavía no reserva existenci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rtida de tintado pendiente de acep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ferencia que reserva 40 litros para el vier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cargo de color especial con fórmula aprob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romiso de preparar tres botes de 20 litr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irma de quien recibe 20 litros en la ob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ocumento que acredita qué salió y cuán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pendiente y lo condicion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ierre honesto no oculta lo que falta: lo escribe. Hay dos figuras distintas y conviene no mezclarlas.]]></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es un dato que todavía no se tiene y que alguien debe obtener: la confirmación de stock, el coste del porte, el nombre de quien autoriza, la hora exacta de descarga. Se escribe con tres piezas: ]]></a:t>
            </a:r>
            <a:r>
              <a:rPr lang="en-US" b="1" strike="noStrike" sz="2100" spc="0" u="none" cap="none">
                <a:solidFill>
                  <a:srgbClr val="1B2438">
                    <a:alpha val="100000"/>
                  </a:srgbClr>
                </a:solidFill>
                <a:latin typeface="Calibri"/>
              </a:rPr>
              <a:t><![CDATA[qué falta, quién lo resuelve y hasta cuándo]]></a:t>
            </a:r>
            <a:r>
              <a:rPr lang="en-US" strike="noStrike" sz="2100" spc="0" u="none" cap="none">
                <a:solidFill>
                  <a:srgbClr val="1B2438">
                    <a:alpha val="100000"/>
                  </a:srgbClr>
                </a:solidFill>
                <a:latin typeface="Calibri"/>
              </a:rPr>
              <a:t><![CDATA[. «Pendiente de stock» no informa; «pendiente de confirmar los 20 litros restantes; lo comprueba almacén antes del miércoles a las 17:00» s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pendiente y lo condicion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ado]]></a:t>
            </a:r>
            <a:r>
              <a:rPr lang="en-US" strike="noStrike" sz="2100" spc="0" u="none" cap="none">
                <a:solidFill>
                  <a:srgbClr val="1B2438">
                    <a:alpha val="100000"/>
                  </a:srgbClr>
                </a:solidFill>
                <a:latin typeface="Calibri"/>
              </a:rPr>
              <a:t><![CDATA[ es un acuerdo que depende de una decisión o de un hecho: el pedido se prepara si administración aprueba el crédito; la entrega se confirma si llega la base; el precio se mantiene si el porte entra en la política habitual. La condición se escribe con su consecuencia: qué pasa si no se cu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pendiente y lo condicion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puede quedar pendiente.]]></a:t>
            </a:r>
            <a:r>
              <a:rPr lang="en-US" strike="noStrike" sz="2100" spc="0" u="none" cap="none">
                <a:solidFill>
                  <a:srgbClr val="1B2438">
                    <a:alpha val="100000"/>
                  </a:srgbClr>
                </a:solidFill>
                <a:latin typeface="Calibri"/>
              </a:rPr>
              <a:t><![CDATA[ El color y la base, la cantidad, el precio acordado y la identidad de quien autoriza. Si alguno de estos falta, no hay cierre: hay una conversación que continúa. Lo que sí puede quedar pendiente es la hora exacta, el coste del porte o la aprobación de crédito, siempre que el cliente lo sepa antes de confirm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pendiente y lo condicion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ndiente tiene dueño y fecha.]]></a:t>
            </a:r>
            <a:r>
              <a:rPr lang="en-US" strike="noStrike" sz="2100" spc="0" u="none" cap="none">
                <a:solidFill>
                  <a:srgbClr val="1B2438">
                    <a:alpha val="100000"/>
                  </a:srgbClr>
                </a:solidFill>
                <a:latin typeface="Calibri"/>
              </a:rPr>
              <a:t><![CDATA[ Un pendiente sin dueño es una excusa; un pendiente sin fecha es una promesa. Cuando se resuelve, se actualiza la confirmación y se avisa al cliente. Cuando no se resuelve a tiempo, se dice antes de que él pregunte: eso también es cumplir.]]></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rmación escrita debe separar con claridad lo confirmado, lo pendiente y lo condicionado. Si todo aparece en el mismo párrafo, el cliente leerá como firme lo que todavía no lo 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 pendiente y lo condicionado]]></a:t>
            </a:r>
          </a:p>
        </p:txBody>
      </p:sp>
      <p:pic>
        <p:nvPicPr>
          <p:cNvPr id="3" name="" descr="Flujo de cinco etapas desde recibir el encargo hasta cerrar los pendientes.">
            <a:hlinkClick r:id="rId3" tooltip="Flujo de cinco etapas desde recibir el encargo hasta cerrar los pendientes."/>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nfirmar no es el final: es el punto en que lo pendiente queda con dueño y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o pendiente y lo condicion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líneas de una confirmación escrita. Marca las que dejan el cierre en el air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ndiente de stock.»]]></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ndiente: confirmación de los 20 L restantes; lo comprueba almacén antes del miércoles a las 17:00.»]]></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 el jueves, ya te avis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dicionado a la aprobación de crédito de administración; sin esa aprobación no se prepara el ped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lor lo ajustamos sobre la march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Miquel, encargado de una obra de reforma en una comunidad del centro, trae una muestra de color y necesita 60 litros de plástica interior mate para empezar el lunes. En el almacén hay 40 litros de base; los otros 20 dependen de la próxima entrada. Quiere llevarse 40 litros el viernes y el resto «cuando llegue». La administradora de fincas aprueba el gasto por teléfo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comprueba antes de escribir.]]></a:t>
            </a:r>
            <a:r>
              <a:rPr lang="en-US" strike="noStrike" sz="2100" spc="0" u="none" cap="none">
                <a:solidFill>
                  <a:srgbClr val="1B2438">
                    <a:alpha val="100000"/>
                  </a:srgbClr>
                </a:solidFill>
                <a:latin typeface="Calibri"/>
              </a:rPr>
              <a:t><![CDATA[ El color se lee con la carta y se anota el código y la base; se decide si el tinte se hace sobre la base disponible o se espera a la entrada. Se confirma que los 40 litros son dos botes de 20 y que los 20 restantes serán uno. Se comprueba el precio: 4,10 €/litro y 18,00 € de tintado, sin IVA. Se identifica quién recibe en obra (Miquel) y quién autoriza el gasto (la administradora, con nombre y cargo registrad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escribe.]]></a:t>
            </a:r>
            <a:r>
              <a:rPr lang="en-US" strike="noStrike" sz="2100" spc="0" u="none" cap="none">
                <a:solidFill>
                  <a:srgbClr val="1B2438">
                    <a:alpha val="100000"/>
                  </a:srgbClr>
                </a:solidFill>
                <a:latin typeface="Calibri"/>
              </a:rPr>
              <a:t><![CDATA[ El pedido queda con referencia propia y con una condición: la entrega del segundo bote se confirma cuando almacén valide la entrada. El primer albarán saldrá con 40 litros y el tintado; el segundo, con 20 litros. La confirmación al cliente resume las dos entregas, el importe y el pendiente, y pide un sí explícito a los datos crític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uentas.]]></a:t>
            </a:r>
            <a:r>
              <a:rPr lang="en-US" strike="noStrike" sz="2100" spc="0" u="none" cap="none">
                <a:solidFill>
                  <a:srgbClr val="1B2438">
                    <a:alpha val="100000"/>
                  </a:srgbClr>
                </a:solidFill>
                <a:latin typeface="Calibri"/>
              </a:rPr>
              <a:t><![CDATA[ 60 litros × 4,10 € = 246,00 €; más 18,00 € de tintado = 264,00 € sin IVA. Con IVA al 21 %, 319,44 €. El primer albarán: 40 × 4,10 = 164,00 € + 18,00 € = 182,00 €. El segundo: 20 × 4,10 = 82,00 €. La suma de los dos albaranes coincide con el pedido: 264,00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hace.]]></a:t>
            </a:r>
            <a:r>
              <a:rPr lang="en-US" strike="noStrike" sz="2100" spc="0" u="none" cap="none">
                <a:solidFill>
                  <a:srgbClr val="1B2438">
                    <a:alpha val="100000"/>
                  </a:srgbClr>
                </a:solidFill>
                <a:latin typeface="Calibri"/>
              </a:rPr>
              <a:t><![CDATA[ No se promete el lunes por la mañana si la entrada no está confirmada; no se entrega el segundo bote «a cuenta» sin albarán; no se acepta la autorización telefónica sin nombre, cargo y hora; y no se llama «pedido completo» a lo que solo está servido a medias. El cierre es correcto porque el cliente puede ver qué está confirmado, qué falta y cuándo se sabrá.]]></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color especial y entrega parcial]]></a:t>
            </a:r>
          </a:p>
        </p:txBody>
      </p:sp>
      <p:pic>
        <p:nvPicPr>
          <p:cNvPr id="3" name="" descr="Tres tarjetas con las dos entregas del caso, su importe sin IVA y el total del pedido.">
            <a:hlinkClick r:id="rId3" tooltip="Tres tarjetas con las dos entregas del caso, su importe sin IVA y el total del pedido."/>
          </p:cNvPr>
          <p:cNvPicPr>
            <a:picLocks noChangeAspect="1"/>
          </p:cNvPicPr>
          <p:nvPr>
            <p:ph type="pic" idx="1"/>
          </p:nvPr>
        </p:nvPicPr>
        <p:blipFill>
          <a:blip r:embed="rId2"/>
          <a:stretch>
            <a:fillRect/>
          </a:stretch>
        </p:blipFill>
        <p:spPr>
          <a:xfrm>
            <a:off x="571500" y="1257300"/>
            <a:ext cx="80010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ga parcial se explica con dos albaranes y una suma que cuad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aso resuelto: color especial y entrega parci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anterior, el pedido son 60 L a 4,10 €/L y 18,00 € de tintado, sin IVA. El primer albarán entrega 40 L y lleva el tintado. ¿Cuál es el importe del segundo albarán, sin IV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telefónico tiene una ventaja y un riesgo. La ventaja es que el cliente decide en el momento; el riesgo es que la decisión se queda en el aire si no se convierte en text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o se ordena la conversación.]]></a:t>
            </a:r>
            <a:r>
              <a:rPr lang="en-US" strike="noStrike" sz="2100" spc="0" u="none" cap="none">
                <a:solidFill>
                  <a:srgbClr val="1B2438">
                    <a:alpha val="100000"/>
                  </a:srgbClr>
                </a:solidFill>
                <a:latin typeface="Calibri"/>
              </a:rPr>
              <a:t><![CDATA[ Saludo breve, referencia del encargo si existe, resumen de los nueve datos y lectura de vuelta de los críticos. No se empieza por el precio ni por la prisa del cliente: se empieza por lo que se va a serv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se pide una confirmación explícita.]]></a:t>
            </a:r>
            <a:r>
              <a:rPr lang="en-US" strike="noStrike" sz="2100" spc="0" u="none" cap="none">
                <a:solidFill>
                  <a:srgbClr val="1B2438">
                    <a:alpha val="100000"/>
                  </a:srgbClr>
                </a:solidFill>
                <a:latin typeface="Calibri"/>
              </a:rPr>
              <a:t><![CDATA[ «¿Confirmas el pedido con estos datos?» es distinto de «¿te parece bien?». La respuesta se registra con fecha y hora, y con el nombre de quien la da. Si la persona que confirma no es la que autoriza el gasto, se anota y se pide la autorización a quien correspon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firmación escrita sale el mismo día.]]></a:t>
            </a:r>
            <a:r>
              <a:rPr lang="en-US" strike="noStrike" sz="2100" spc="0" u="none" cap="none">
                <a:solidFill>
                  <a:srgbClr val="1B2438">
                    <a:alpha val="100000"/>
                  </a:srgbClr>
                </a:solidFill>
                <a:latin typeface="Calibri"/>
              </a:rPr>
              <a:t><![CDATA[ Por el canal que el cliente use y pueda consultar: WhatsApp para el particular, correo para la empresa o la comunidad. El mensaje lleva referencia, resumen, importe, entrega, receptor, autorizante y pendientes. Los audios no sustituyen al texto: no se pueden citar, buscar ni reenviar con clarid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nsaje se escribe para que se pueda responder.]]></a:t>
            </a:r>
            <a:r>
              <a:rPr lang="en-US" strike="noStrike" sz="2100" spc="0" u="none" cap="none">
                <a:solidFill>
                  <a:srgbClr val="1B2438">
                    <a:alpha val="100000"/>
                  </a:srgbClr>
                </a:solidFill>
                <a:latin typeface="Calibri"/>
              </a:rPr>
              <a:t><![CDATA[ Un bloque por tema, cifras con unidad, nombres completos y una pregunta final concreta. Si hay una entrega parcial, se dice cuántos albaranes habrá. Si hay un pendiente, se dice quién lo resolverá y cuándo. El cliente debe poder contestar «confirmado» sin preguntar nada má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spuesta se guarda.]]></a:t>
            </a:r>
            <a:r>
              <a:rPr lang="en-US" strike="noStrike" sz="2100" spc="0" u="none" cap="none">
                <a:solidFill>
                  <a:srgbClr val="1B2438">
                    <a:alpha val="100000"/>
                  </a:srgbClr>
                </a:solidFill>
                <a:latin typeface="Calibri"/>
              </a:rPr>
              <a:t><![CDATA[ Un «ok» de un número desconocido no acredita nada. Se pide que la confirmación venga del contacto identificado y se archiva junto al pedido. En una comunidad o empresa, la confirmación debe llegar de la persona con facultad, no de quien pasa por allí.]]></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ierre telefónico bien hecho termina con dos cosas: el cliente sabe qué ha comprado y el mostrador tiene un texto que lo demuestra. Lo demás —preparar, servir, cobrar— se apoya en ese tex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por teléfono o WhatsApp y dejar rastro]]></a:t>
            </a:r>
          </a:p>
        </p:txBody>
      </p:sp>
      <p:pic>
        <p:nvPicPr>
          <p:cNvPr id="3" name="" descr="Secuencia de cinco pasos para cerrar por teléfono y enviar la confirmación escrita.">
            <a:hlinkClick r:id="rId3" tooltip="Secuencia de cinco pasos para cerrar por teléfono y enviar la confirmación escrit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lamada consigue la decisión; el mensaje la conser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errar-la-venta-con-confirmacion-escrita"/>
              </a:rPr>
              <a:t><![CDATA[Ver imagen original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por teléfono o WhatsApp y dejar rastro · Qué lleva el mensaje de confirmació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bec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o, nombre del cliente y referencia del pedido o del presupuesto. Si no hay referencia, se indica el día y el canal del encarg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por teléfono o WhatsApp y dejar rastro · Qué lleva el mensaje de confirmació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sirv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código de color y base, formato, cantidad total y número de envases. En color especial, la fórmula o la probeta aprob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por teléfono o WhatsApp y dejar rastro · Qué lleva el mensaje de confirmació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y dón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o fechas de entrega, lugar, horario y nombre de quien recibe. Si hay entrega parcial, se dice cuántos albaranes habrá.]]></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por teléfono o WhatsApp y dejar rastro · Qué lleva el mensaje de confirmació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unitario, total, impuestos y condiciones acordadas. Lo que siga sujeto a confirmación se marca como pendiente o condicion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por teléfono o WhatsApp y dejar rastro · Qué lleva el mensaje de confirmació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gunta concreta: «¿Confirmas estos datos?». Se pide respuesta del contacto identificado y se archiva con fecha y ho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errar por teléfono o WhatsApp y dejar rastr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cierre telefónico, el resumen se lee de vuelta y se pide una confirmación ___; después se envía el mismo resumen por ___ o por correo el mismo día. La autorización de un gasto debe registrar el ___ de quien la da, su ___ y la fecha y ho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ierre en un confli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de viva voz y no resumir.]]></a:t>
            </a:r>
            <a:r>
              <a:rPr lang="en-US" strike="noStrike" sz="2100" spc="0" u="none" cap="none">
                <a:solidFill>
                  <a:srgbClr val="1B2438">
                    <a:alpha val="100000"/>
                  </a:srgbClr>
                </a:solidFill>
                <a:latin typeface="Calibri"/>
              </a:rPr>
              <a:t><![CDATA[ El cliente recuerda lo que le conviene y el vendedor también. A las dos semanas nadie sabe si eran 40 o 60 litros. La consecuencia no es solo una discusión: es material tintado que puede no volver a stock —la condición de devolución debe constar— y una obra par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r por hecho el stock.]]></a:t>
            </a:r>
            <a:r>
              <a:rPr lang="en-US" strike="noStrike" sz="2100" spc="0" u="none" cap="none">
                <a:solidFill>
                  <a:srgbClr val="1B2438">
                    <a:alpha val="100000"/>
                  </a:srgbClr>
                </a:solidFill>
                <a:latin typeface="Calibri"/>
              </a:rPr>
              <a:t><![CDATA[ «Eso lo tenemos» dicho sin mirar el almacén es la frase más cara del mostrador. En color especial, el pedido se prepara y la devolución debe pactarse por escrito; si falta base, la entrega se parte y la fecha se cae. Se comprueba antes de prometer, no despué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ierre en un confli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eptar una autorización verbal sin registrar quién la dio.]]></a:t>
            </a:r>
            <a:r>
              <a:rPr lang="en-US" strike="noStrike" sz="2100" spc="0" u="none" cap="none">
                <a:solidFill>
                  <a:srgbClr val="1B2438">
                    <a:alpha val="100000"/>
                  </a:srgbClr>
                </a:solidFill>
                <a:latin typeface="Calibri"/>
              </a:rPr>
              <a:t><![CDATA[ «Me lo ha dicho la administradora» no sirve si no consta nombre, cargo, canal y hora. Cuando llega la factura, nadie la reconoce. La autorización se registra igual que el pedido: quién, para qué, hasta cuánto y cuán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fecha sin comprobar.]]></a:t>
            </a:r>
            <a:r>
              <a:rPr lang="en-US" strike="noStrike" sz="2100" spc="0" u="none" cap="none">
                <a:solidFill>
                  <a:srgbClr val="1B2438">
                    <a:alpha val="100000"/>
                  </a:srgbClr>
                </a:solidFill>
                <a:latin typeface="Calibri"/>
              </a:rPr>
              <a:t><![CDATA[ La fecha se compromete cuando se ha comprobado la entrada, la capacidad de tintado y el transporte. Prometer para cerrar traslada la presión al almacén y la decepción al cliente. Es mejor una fecha más tarde y cierta que una fecha pronto y falli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que convierten un cierre en un confli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presupuesto con pedido.]]></a:t>
            </a:r>
            <a:r>
              <a:rPr lang="en-US" strike="noStrike" sz="2100" spc="0" u="none" cap="none">
                <a:solidFill>
                  <a:srgbClr val="1B2438">
                    <a:alpha val="100000"/>
                  </a:srgbClr>
                </a:solidFill>
                <a:latin typeface="Calibri"/>
              </a:rPr>
              <a:t><![CDATA[ El presupuesto no reserva; el pedido sí. Si el cliente cree que ha encargado lo que solo ha presupuestado, el material no está y la culpa parece del mostrado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sin decir qué falta.]]></a:t>
            </a:r>
            <a:r>
              <a:rPr lang="en-US" strike="noStrike" sz="2100" spc="0" u="none" cap="none">
                <a:solidFill>
                  <a:srgbClr val="1B2438">
                    <a:alpha val="100000"/>
                  </a:srgbClr>
                </a:solidFill>
                <a:latin typeface="Calibri"/>
              </a:rPr>
              <a:t><![CDATA[ Un cierre que oculta el pendiente para no perder la venta es una venta que se pierde dos veces: primero la confianza y después el cobr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que convierten un cierre en un conflic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ja el cierre en el aire?]]></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 confirmo por escrito en cuanto colguemos: tres botes de 20 litros, color 9010 mate, entrega el viernes en la obra.»]]></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 lo llevo pronto, no te preocupes.»]]></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tes de confirmar la fecha, almacén me tiene que decir si están los 20 litros restantes.»]]></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ndiente: el porte. Lo consulta administración y te lo digo hoy antes de las 18:0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Hasta dónde llega el mostr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verificable reparte responsabilidades. El mostrador no es el único que decide, y decirlo a tiempo no resta autoridad: la orden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Resume el encargo, lee de vuelta, comprueba lo que tiene a la vista (referencia, color, formato, precio de tarifa) y envía la confirmación. No concede crédito, no fija portes ni autoriza excepciones que no le correspond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Hasta dónde llega el mostr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Confirma stock real, reservas, entradas previstas y capacidad de tintado. Una fecha de entrega sin su visto bueno es una hipótesi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cialista de color o taller de tintado.]]></a:t>
            </a:r>
            <a:r>
              <a:rPr lang="en-US" strike="noStrike" sz="2100" spc="0" u="none" cap="none">
                <a:solidFill>
                  <a:srgbClr val="1B2438">
                    <a:alpha val="100000"/>
                  </a:srgbClr>
                </a:solidFill>
                <a:latin typeface="Calibri"/>
              </a:rPr>
              <a:t><![CDATA[ Valida la fórmula, la base y la probeta. En un color especial, su confirmación es parte del cierre, no un trámite posteri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Hasta dónde llega el mostr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Es el área a la que corresponde, según el procedimiento, la aprobación de crédito, condiciones de pago, portes y facturación. Los límites concretos deben confirmarse antes de prometerlo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cargado y dirección.]]></a:t>
            </a:r>
            <a:r>
              <a:rPr lang="en-US" strike="noStrike" sz="2100" spc="0" u="none" cap="none">
                <a:solidFill>
                  <a:srgbClr val="1B2438">
                    <a:alpha val="100000"/>
                  </a:srgbClr>
                </a:solidFill>
                <a:latin typeface="Calibri"/>
              </a:rPr>
              <a:t><![CDATA[ Autorizan las excepciones que la política no cubre y fijan el formato oficial de confirmación. Hasta que ese formato esté aprobado, se usa el que la tienda tenga por válido y se deja constancia de que es provision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Hasta dónde llega el mostr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a:t>
            </a:r>
            <a:r>
              <a:rPr lang="en-US" strike="noStrike" sz="2100" spc="0" u="none" cap="none">
                <a:solidFill>
                  <a:srgbClr val="1B2438">
                    <a:alpha val="100000"/>
                  </a:srgbClr>
                </a:solidFill>
                <a:latin typeface="Calibri"/>
              </a:rPr>
              <a:t><![CDATA[ decide qué compra y quién autoriza en su organización. Si esa persona no está identificada, el cierre no está completo por muy claro que parezca el encarg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no es perder la venta: es poner cada decisión en manos de quien puede sostenerla. Un pedido condicionado, bien escrito, se cierra solo cuando llega la aprobación; un pedido cerrado con una promesa ajena se rompe cuando fal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Hasta dónde llega el mostrad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ecisión con quien debe asumi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robar crédito y condiciones de pag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stock real y reserva de envas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lidar fórmula, base y probeta de un color especi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umir el encargo y leer de vuelta los dat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utorizar una excepción de plazo o de porte]]></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jar el formato oficial de confirm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macé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cialista de color o taller de tint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ostrador]]></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cargado o dirección, según el límite pendien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rección]]></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dministr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confirmación de un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leta durante el cierre, antes de preparar el material. Cada fila obliga a leer el dato, escribirlo y decidir qué se hace si fal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confirmación de un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El formato oficial, la numeración y las firmas deben validarse con el procedimiento intern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33550"/>
                <a:gridCol w="2514600"/>
                <a:gridCol w="2238375"/>
                <a:gridCol w="1628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ee de vue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y denominación, deletre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complet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carta y base de t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código, base y prob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º de envases y total co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o kilos y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ueba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én o brillo, con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33550"/>
                <a:gridCol w="2514600"/>
                <a:gridCol w="2238375"/>
                <a:gridCol w="1628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ee de vue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franja, n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m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rc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acceso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tienda o domici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n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teléfono de quien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cargo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utoriza y hasta 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e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733550"/>
                <a:gridCol w="2514600"/>
                <a:gridCol w="2238375"/>
                <a:gridCol w="1628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ee de vue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tario, total, IVA y 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di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én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con dueñ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confirmación de un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dato no se puede cerrar, se escribe «pendiente» con responsable y fecha. Un cierre con un hueco declarado se puede gestionar; uno con un hueco disimulado, n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ocumento y compro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con validez; no reserva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aceptado con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 lo entregado y de quién lo reci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órmula, base y probeta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quién lo resuelve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sujeto a una aprobación o a una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ocumento y compromi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errar-la-venta-con-confirmacion-escrita"/>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tá cerrada una ven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sabe qué, en qué condiciones, cuándo, dónde, quién recibe y quién autoriza, y consta por escri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lee de vuelt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color y base, cantidad, fecha y lugar, receptor y autorizante, en el orden de ejecu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quedar pendient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lor y base, cantidad, precio acordado y quién autoriz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resupuesto y pedid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propone; el pedido compromete preparación, stock y fech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llevar una confirmación por WhatsApp?]]></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ierr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resumen, importe, entrega, receptor, autorizante, pendientes y una pregunta concre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con un acuerdo verific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con un acuerdo verific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9]]></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sumir un encargo, leer de vuelta los datos críticos, distinguir los tres documentos y dejar por escrito lo pendiente o condicionado.]]></a:t>
            </a:r>
          </a:p>
        </p:txBody>
      </p:sp>
      <p:sp>
        <p:nvSpPr>
          <p:cNvPr id="12" name=""/>
          <p:cNvSpPr txBox="1"/>
          <p:nvPr/>
        </p:nvSpPr>
        <p:spPr>
          <a:xfrm>
            <a:off x="514350" y="3629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5. El error más frecuente es cerrar con un «sí» verbal y descubrir después que faltaba un dato crític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on confirmación escrita no es aplicar una técnica de presión: es dejar un acuerdo que se pueda comprobar. Una venta está cerrada cuando constan el producto y la referencia, el color y la base, el formato y la cantidad, el acabado, el plazo, el lugar de entrega, quién recibe y quién autoriza. Lo que falta se escribe como pendiente, con responsable y fecha, o como condición, con su consecuenci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eparar nada se lee de vuelta. La lectura se hace en el orden de ejecución, con unidades y códigos claros, y se pide un sí explícito a los datos críticos, no un «vale» de cortesía. Si el cliente delega, el profesional elige y declara su elección.]]></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pedido y albarán cuentan la misma historia en tres momentos: la propuesta, el encargo aceptado y la entrega. Confundirlos hace creer que hay stock donde solo hay una oferta, o que un pedido está servido cuando solo se ha entregado una part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telefónico o por WhatsApp termina con un texto enviado el mismo día, en el canal que el cliente consulta, con una pregunta concreta y la respuesta archivada. La autorización verbal se registra con nombre, cargo, canal y hora. No se da por hecho el stock, no se promete fecha sin comprobar y no se acepta una autorización de quien no const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conocimiento; no certifica competencia observada en el puesto. La competencia se demuestra cerrando encargos reales con el acompañamiento de quien correspond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consulta 2026-10): fuente operativa para referencia, base de tintado, formato, acabado, rendimiento y conservación; la ficha vigente prevalece sobre cualquier resumen interno.]]></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errar-la-venta-con-confirmacion-escrita"/>
              </a:rPr>
              <a:t><![CDATA[Cerrar la venta con confirmación escr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7724, colorimetría de pinturas y barnices (ISO, consulta 2026-10): vocabulario para describir color y medir diferencias; no sustituye la aprobación de la prob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digo de Comercio (BOE, consulta 2026-10): marco general del contrato mercantil; esta lección no interpreta obligaciones, plazos ni condiciones de créd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2026-10-31T02:41:11Z</dcterms:created>
  <dcterms:modified xsi:type="dcterms:W3CDTF">2026-10-31T02:41:11Z</dcterms:modified>
  <dc:title>Cerrar la venta con confirmación escrita</dc:title>
  <dc:description>Presentación editable del OA «Cerrar la venta con confirmación escrita». Enlace: https://pinturasespecializadas.lumbre.lat/object/cerrar-la-venta-con-confirmacion-escrita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