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presProps" Target="presProps.xml"/>
  <Relationship Id="rId107" Type="http://schemas.openxmlformats.org/officeDocument/2006/relationships/viewProps" Target="viewProps.xml"/>
  <Relationship Id="rId10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biblioteca-de-sistemas-por-funcion-y-soport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iblioteca de sistemas por función y soporte» (2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iblioteca de sistemas por función y soporte» (3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iblioteca de sistemas por función y soporte» (4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iblioteca de sistemas por función y soporte» (5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iblioteca de sistemas por función y soporte» (6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iblioteca de sistemas por función y soporte»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Una biblioteca no es un catálogo» (2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Una biblioteca no es un catálogo» (3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Una biblioteca no es un catálogo» (4 de 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catalogo-vs-bibliotec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 catálogo de productos y una biblioteca de sistemas, con lo que guarda cada uno y el error que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catálogo responde «qué botes hay»; la biblioteca responde «qué sistema sirve aqu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entrada de la biblioteca que une función y soporte, con sus capas y su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biblioteca une función y soporte con las capas, las variables críticas y los límites del sistema. El precio, la fama del producto y el color del bote no dicen si ese sistema funciona sobre ese soporte en ese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diferencia entre catálogo y biblioteca y error caro que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biblioteca-de-sistemas-por-funcion-y-soport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dos claves: función y soporte» (2 de 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dos claves: función y soporte» (3 de 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dos claves: función y soporte» (4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funcion-y-soport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seis funciones con lo que el sistema tiene que resolver y la pregunta que no puede faltar en cada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función manda lo que el sistema tiene que hacer; la pregunta de la última columna es la que separa una respuesta de una su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aredes y techo de una vivienda reformada en la Tienda Centro. → I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eto de hormigón de un edificio a dos calles del mar en Cala Ratjada. → Exterior y fach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Vigas de madera vista en un porche ventilado de Deià. → M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uerta de hierro de un patio interior en la Tienda Este. → Me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avimento de un garaje en Marratxí con manchas de aceite. → Suelo y pis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vestimiento por debajo del agua de una piscina en Pollença. → Suelo y pis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Fachada de un hotel en el centro del centro, en sombra de edificios. → Exterior y fach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anel de dm de un escaparate en la calle. → M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as dos claves de entrada y recorrido por función con filtro por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biblioteca-de-sistemas-por-funcion-y-soport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3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ficha: ocho campos que no pueden faltar» (2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ficha: ocho campos que no pueden faltar» (3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ampos-de-la-fich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que agrupan los ocho campos obligatorios de una entrada de la biblioteca de siste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Ocho campos: sin ellos, la entrada es una opinion con un nombre de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ocho preguntas para poder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función tiene que cumplir el sistema y cuál es la secund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ocho preguntas para poder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bre qué soporte va y en qué estado se encu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ocho preguntas para poder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á comprobada la humedad del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ocho preguntas para poder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án comprobadas la alcalinidad y la poro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ocho preguntas para poder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qué capas no se combina y qué incompatibilidades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ocho preguntas para poder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exige el entorno: salitre, radiación, viento y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ocho preguntas para poder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Paso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mantenimiento exige y dónde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ocho preguntas para poder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Paso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queda pendiente para poder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unción · soporte · objetivo · capas · variables · incompatibilidades · exigencia · mantenimiento · preguntas ·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ocho campos convierten una recomendación en una entrada consultable: función y soporte localizan, objetivo y capas describen, variables e incompatibilidades filtran, y exigencia, mantenimiento y preguntas pendientes acotan lo que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los ocho campos de la ficha y el valor de declarar l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biblioteca-de-sistemas-por-funcion-y-soport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Variables críticas: lo que no se da por supuesto»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Variables críticas: lo que no se da por supuesto» (3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comprobar-antes-de-afirma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comprobaciones: humedad, alcalinidad, porosidad, limpieza y decisión cuando falta un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omprobar antes de afirmar: cuatro comprobaciones y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reguntar qué soporte es y en qué estado está antes de afirmar ninguna en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soporte identificado no hay entrada que valga. Se pregunta por el soporte y su estado; solo entonces la biblioteca puede filtrar. Ofrecer «lo más parecido» es afirmar sobre una su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variables críticas y regla de no afirmar sin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biblioteca-de-sistemas-por-funcion-y-soport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entorno del litoral mediterráneo entra en la ficha» (2 de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entorno del litoral mediterráneo entra en la ficha» (3 de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entorno del litoral mediterráneo entra en la ficha» (4 de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alitre → Distancia al mar, orientación y viento domin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adiación → Orientación de la fachada y horas de sol di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ento → Secado rápido de la película y lluvia bat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umedad del soporte → Comprobar que está seco y que deja de coger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tenimiento → Periodicidad, quién revisa y qué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salitre, radiación, viento, humedad y mantenimiento como exigencias document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biblioteca-de-sistemas-por-funcion-y-soport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onsultar la biblioteca: seis pasos» (2 de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onsultar la biblioteca: seis pasos» (3 de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seis-pasos-de-la-consult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seis pasos para consultar la biblioteca de sistemas, desde anotar la función hasta decidir entre propuesta y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mismo recorrido para todos los clientes: por eso las respuestas se pueden comparar y def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r la función principal y la secundaria. → Identificar el soporte y su estado. → Buscar por función y filtrar por soporte. → Leer la entrada completa y sus pendientes. → Comprobar las variables críticas de este caso. → Decidir entre propuesta con límites y pase a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sin soporte no se puede filtrar, sin entrada no se pueden leer las variables y sin comprobar las variables del caso no se puede decidir. Saltarse un paso es exactamente el atajo que la biblioteca pretende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recorrido de seis pasos y los tres casos del taller resueltos con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biblioteca-de-sistemas-por-funcion-y-soport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ímites, errores y cuándo escalar» (2 de 7).]]></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ímites, errores y cuándo escalar» (3 de 7).]]></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ímites, errores y cuándo escalar» (4 de 7).]]></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ímites, errores y cuándo escalar» (5 de 7).]]></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ímites, errores y cuándo escalar» (6 de 7).]]></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ímites, errores y cuándo escalar» (7 de 7).]]></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gistrar una entrada nuev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cribe la función principal y la secundaria, y el soporte con su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gistrar una entrada nuev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el objetivo de la protección y las capas del sistema con sus fichas de ori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gistrar una entrada nuev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llena las variables críticas, las incompatibilidades y la exigencia del entorno con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gistrar una entrada nuev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el mantenimiento, el punto de revisión y las preguntas que quedan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gistrar una entrada nuev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a la entrada como pendiente de validación hasta que dirección técnica la revi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está documentado ese soporte; se lo digo al cliente y lo derivo a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entrada vale para el soporte que declara y con sus variables comprobadas; la biblioteca no es una garantía; y el color del bote no dice nada sobre la función ni sobre el soporte. Las frases segunda, cuarta y sexta sí se apoyan en la bibliote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límites de la herramienta, errores frecuentes y escalado a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biblioteca-de-sistemas-por-funcion-y-soport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8 de la tabla, convertida en ficha para que el texto no se recorte.]]></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entrada y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entrada y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entrada y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el catálogo y la bibliote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atálogo lista botes; la biblioteca describe sistemas completos por función y soporte, con capas, variables, incompatibilidades y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on dos las claves de en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función es lo que pide el cliente y el soporte es lo que manda en la técnica. Sin soporte no hay entrada que val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on las variables crít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umedad del soporte, alcalinidad y porosidad. Se comprueban en el caso, no se dan por supuesta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la biblioteca no tiene entrada para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improvisa una respuesta por aproximación: se dice que no está documentado y se deriva a diagnóstico con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un campo que no sé comple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cribir «pendiente» y explicar qué falta. Una entrada con pendientes sirve para preguntar, no para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biblioteca es un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Describe un sistema y sus condiciones. La garantía la concede quien tiene la facultad, y el mostrador no la conce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onsultas la biblioteca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biblioteca-de-sistemas-por-funcion-y-soporte]]></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onsultas la biblioteca con criterio?» (2 de 2).]]></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5).]]></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5).]]></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5).]]></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0742" r:id="rId1"/>
    <p:sldLayoutId id="2482430743" r:id="rId2"/>
    <p:sldLayoutId id="2482430744" r:id="rId3"/>
    <p:sldLayoutId id="248243074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d55fc29f361dcad81246ca480e8caacdf2e36b76be93f0a1.jpg"/>
  <Relationship Id="rId3" Type="http://schemas.openxmlformats.org/officeDocument/2006/relationships/hyperlink" Target="https://pinturasespecializadas.lumbre.lat/object/biblioteca-de-sistemas-por-funcion-y-soport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catalogo-vs-biblioteca2.jpg"/>
  <Relationship Id="rId3" Type="http://schemas.openxmlformats.org/officeDocument/2006/relationships/hyperlink" Target="https://pinturasespecializadas.lumbre.lat/object/biblioteca-de-sistemas-por-funcion-y-soporte" TargetMode="External"/>
  <Relationship Id="rId4" Type="http://schemas.openxmlformats.org/officeDocument/2006/relationships/hyperlink" Target="https://pinturasespecializadas.lumbre.lat/object/biblioteca-de-sistemas-por-funcion-y-soporte"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funcion-y-soporte3.jpg"/>
  <Relationship Id="rId3" Type="http://schemas.openxmlformats.org/officeDocument/2006/relationships/hyperlink" Target="https://pinturasespecializadas.lumbre.lat/object/biblioteca-de-sistemas-por-funcion-y-soporte" TargetMode="External"/>
  <Relationship Id="rId4" Type="http://schemas.openxmlformats.org/officeDocument/2006/relationships/hyperlink" Target="https://pinturasespecializadas.lumbre.lat/object/biblioteca-de-sistemas-por-funcion-y-soporte"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ampos-de-la-ficha4.jpg"/>
  <Relationship Id="rId3" Type="http://schemas.openxmlformats.org/officeDocument/2006/relationships/hyperlink" Target="https://pinturasespecializadas.lumbre.lat/object/biblioteca-de-sistemas-por-funcion-y-soporte" TargetMode="External"/>
  <Relationship Id="rId4" Type="http://schemas.openxmlformats.org/officeDocument/2006/relationships/hyperlink" Target="https://pinturasespecializadas.lumbre.lat/object/biblioteca-de-sistemas-por-funcion-y-soporte" TargetMode="External"/>
  <Relationship Id="rId5"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comprobar-antes-de-afirmar5.jpg"/>
  <Relationship Id="rId3" Type="http://schemas.openxmlformats.org/officeDocument/2006/relationships/hyperlink" Target="https://pinturasespecializadas.lumbre.lat/object/biblioteca-de-sistemas-por-funcion-y-soporte" TargetMode="External"/>
  <Relationship Id="rId4" Type="http://schemas.openxmlformats.org/officeDocument/2006/relationships/hyperlink" Target="https://pinturasespecializadas.lumbre.lat/object/biblioteca-de-sistemas-por-funcion-y-soporte" TargetMode="External"/>
  <Relationship Id="rId5"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seis-pasos-de-la-consulta6.jpg"/>
  <Relationship Id="rId3" Type="http://schemas.openxmlformats.org/officeDocument/2006/relationships/hyperlink" Target="https://pinturasespecializadas.lumbre.lat/object/biblioteca-de-sistemas-por-funcion-y-soporte" TargetMode="External"/>
  <Relationship Id="rId4" Type="http://schemas.openxmlformats.org/officeDocument/2006/relationships/hyperlink" Target="https://pinturasespecializadas.lumbre.lat/object/biblioteca-de-sistemas-por-funcion-y-soporte" TargetMode="External"/>
  <Relationship Id="rId5"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hyperlink" Target="https://pinturasespecializadas.lumbre.lat/object/biblioteca-de-sistemas-por-funcion-y-soporte" TargetMode="External"/>
  <Relationship Id="rId4"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biblioteca-de-sistemas-por-funcion-y-soporte" TargetMode="External"/>
  <Relationship Id="rId3" Type="http://schemas.openxmlformats.org/officeDocument/2006/relationships/notesSlide" Target="../notesSlides/notesSlide10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ibliote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stem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un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por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biblioteca-de-sistemas-por-funcion-y-soporte"/>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ltar una biblioteca de sistemas ordenada por función (interior, exterior, fachada, madera, metal, suelo, piscina, impermeabilización, decorativo) y por soporte (mortero, hormigón, yeso o placa, madera, metal y otros), elegir el sistema que corresponde comprobando sus variables críticas, registrar la ficha con capas, incompatibilidades, exigencia del entorno y mantenimiento, y derivar a diagnóstico cuando el soporte no está identificado o la biblioteca no cubre el cas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ramienta de trabajo de la ruta de sistemas: una biblioteca indexada por función y soporte, con una ficha por entrada (objetivo de la protección, capas del sistema, variables críticas, incompatibilidades, exigencia del entorno en el litoral mediterráneo, mantenimiento y punto de revisión) y las preguntas que hay que hacer para poder afirmar. Sirve para responder «qué sistema necesito» con criterio y para saber cuándo hay que pasar el caso a diagnóstic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3]]></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biblioteca de sistemas · función y soporte · variables críticas · incompatibilidades · mantenimiento · ficha técnica · Pinturas Especializad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iblioteca de sistemas por función y soporte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jueves de octubre por la mañana, en el mostrador del centro, entra un aplicador de la zona con una hoja de rutas y tres direcciones: un peto de hormigón en Cala Ratjada, un techo de madera en un porche de Sóller y el revestimiento de una piscina en Pollença. Pide «los botes de siempre, en un solo pedi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iblioteca de sistemas por función y soporte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stante hay veinte referencias parecidas y ninguna está ordenada por función ni por soporte. Si el mostrador contesta con lo que hay en el lineal, las tres obras empiezan con una decisión que no se puede defender: un peto de hormigón a primera línea tratado con un acabado de interior, una madera de porche con una capa que no deja transpirar y una piscina con un sistema pensado para un paramen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iblioteca de sistemas por función y soporte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a usar la biblioteca de sistemas: el archivo donde se guardan los sistemas ya ordenados por función y por soporte, con lo que cada uno protege, sus capas, sus variables críticas, sus incompatibilidades, la exigencia del entorno en el litoral mediterráneo, su mantenimiento y el punto donde hay que revisar. Y enseña lo que la biblioteca no puede hacer por ti: no sustituye al diagnóstico cuando el soporte no está identific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iblioteca de sistemas por función y soporte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3]]></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r una biblioteca de sistemas ordenada por función (interior, exterior, fachada, madera, metal, suelo, piscina, impermeabilización, decorativo) y por soporte (mortero, hormigón, yeso o placa, madera, metal y otros), elegir el sistema que corresponde comprobando sus variables críticas, registrar la ficha con capas, incompatibilidades, exigencia del entorno y mantenimiento, y derivar a diagnóstico cuando el soporte no está identificado o la biblioteca no cubre el cas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iblioteca de sistemas por función y soporte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no es, por sí solo, una política de Pinturas Especializad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pendiente: formato, responsables, umbrales y criterios que debe confirmar dirección técnic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y cifras marcadas como ficticias sirven para practicar; no son datos de la empre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iblioteca de sistemas por función y soporte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3]]></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formato real de la biblioteca interna: dónde vive, qué campos tiene, en qué sistema se consulta y quién puede editarla. Quién mantiene la biblioteca y con qué criterio se acepta, se revisa o se retira una entra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iblioteca de sistemas por función y soporte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3]]></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familias concretas del catálogo que corresponderían a cada entrada (a confirmar) y la versión de la ficha que las respalda. El procedimiento de alta de una entrada nueva: quién la propone, quién la valida y dónde queda registrada. El punto de derivación a diagnóstico y quién lo asume, con el plazo y el circuito. La periodicidad con la que se revisan las entradas cuando un fabricante cambia una ficha técnica.]]></a:t>
            </a:r>
          </a:p>
        </p:txBody>
      </p:sp>
      <p:sp>
        <p:nvSpPr>
          <p:cNvPr id="10" name=""/>
          <p:cNvSpPr txBox="1"/>
          <p:nvPr/>
        </p:nvSpPr>
        <p:spPr>
          <a:xfrm>
            <a:off x="685800" y="34194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hacer con los casos que la biblioteca no cubre: quién autoriza la respuesta y con qué fórmula se 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a biblioteca no es un catálog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tálogo dice qué botes hay. La biblioteca dice ]]></a:t>
            </a:r>
            <a:r>
              <a:rPr lang="en-US" b="1" strike="noStrike" sz="2100" spc="0" u="none" cap="none">
                <a:solidFill>
                  <a:srgbClr val="1B2438">
                    <a:alpha val="100000"/>
                  </a:srgbClr>
                </a:solidFill>
                <a:latin typeface="Calibri"/>
              </a:rPr>
              <a:t><![CDATA[qué sistema funciona sobre qué soporte y para qué función]]></a:t>
            </a:r>
            <a:r>
              <a:rPr lang="en-US" strike="noStrike" sz="2100" spc="0" u="none" cap="none">
                <a:solidFill>
                  <a:srgbClr val="1B2438">
                    <a:alpha val="100000"/>
                  </a:srgbClr>
                </a:solidFill>
                <a:latin typeface="Calibri"/>
              </a:rPr>
              <a:t><![CDATA[, y lo deja escrito para que cualquiera del equipo lo repita igual. Un bote es un producto: se compra, se vende y caduca. Un sistema es una decisión: incluye la preparación del soporte, las capas que se aplican, las variables que hay que comprobar antes de empezar y las condiciones en las que deja de cumpl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a biblioteca no es un catálog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no pregunta por un bote, pregunta «¿qué sistema necesito para esto?». Esa pregunta tiene dos entradas: la ]]></a:t>
            </a:r>
            <a:r>
              <a:rPr lang="en-US" b="1" strike="noStrike" sz="2100" spc="0" u="none" cap="none">
                <a:solidFill>
                  <a:srgbClr val="1B2438">
                    <a:alpha val="100000"/>
                  </a:srgbClr>
                </a:solidFill>
                <a:latin typeface="Calibri"/>
              </a:rPr>
              <a:t><![CDATA[función]]></a:t>
            </a:r>
            <a:r>
              <a:rPr lang="en-US" strike="noStrike" sz="2100" spc="0" u="none" cap="none">
                <a:solidFill>
                  <a:srgbClr val="1B2438">
                    <a:alpha val="100000"/>
                  </a:srgbClr>
                </a:solidFill>
                <a:latin typeface="Calibri"/>
              </a:rPr>
              <a:t><![CDATA[ que quiere cubrir y el ]]></a:t>
            </a:r>
            <a:r>
              <a:rPr lang="en-US" b="1" strike="noStrike" sz="2100" spc="0" u="none" cap="none">
                <a:solidFill>
                  <a:srgbClr val="1B2438">
                    <a:alpha val="100000"/>
                  </a:srgbClr>
                </a:solidFill>
                <a:latin typeface="Calibri"/>
              </a:rPr>
              <a:t><![CDATA[soporte]]></a:t>
            </a:r>
            <a:r>
              <a:rPr lang="en-US" strike="noStrike" sz="2100" spc="0" u="none" cap="none">
                <a:solidFill>
                  <a:srgbClr val="1B2438">
                    <a:alpha val="100000"/>
                  </a:srgbClr>
                </a:solidFill>
                <a:latin typeface="Calibri"/>
              </a:rPr>
              <a:t><![CDATA[ sobre el que va. Sin las dos, cualquier respuesta es una suposición, y las suposiciones en obra se pagan tar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a biblioteca no es un catálog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error caro que esta herramienta evita]]></a:t>
            </a:r>
            <a:r>
              <a:rPr lang="en-US" strike="noStrike" sz="2100" spc="0" u="none" cap="none">
                <a:solidFill>
                  <a:srgbClr val="1B2438">
                    <a:alpha val="100000"/>
                  </a:srgbClr>
                </a:solidFill>
                <a:latin typeface="Calibri"/>
              </a:rPr>
              <a:t><![CDATA[ no es vender un producto mediocre, sino vender un sistema que falla en la interfaz: una imprimación que no deja agarrar, una capa nueva sobre otra que se arruga, un acabado aplicado sobre un soporte húmedo o alcalino, o dos capas que se incompatibilizan. Ese fallo no aparece en el lineal, aparece a los meses, cuando lo que hay que rehacer es una obra con andamio, material gastado y un cliente que ya no confía.]]></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istema bien elegido se defiende con la ficha delante del clien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a biblioteca no es un catálog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3]]></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istema mal elegido se defiende con opiniones.]]></a:t>
            </a:r>
          </a:p>
        </p:txBody>
      </p:sp>
      <p:sp>
        <p:nvSpPr>
          <p:cNvPr id="9" name=""/>
          <p:cNvSpPr txBox="1"/>
          <p:nvPr/>
        </p:nvSpPr>
        <p:spPr>
          <a:xfrm>
            <a:off x="514350" y="1600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la biblioteca no es.]]></a:t>
            </a:r>
            <a:r>
              <a:rPr lang="en-US" strike="noStrike" sz="2100" spc="0" u="none" cap="none">
                <a:solidFill>
                  <a:srgbClr val="1B2438">
                    <a:alpha val="100000"/>
                  </a:srgbClr>
                </a:solidFill>
                <a:latin typeface="Calibri"/>
              </a:rPr>
              <a:t><![CDATA[ No es un catálogo: no lista referencias, describe combinaciones y sus límites. No es una garantía: una entrada no sustituye la ficha técnica del fabricante ni el criterio de la dirección técnica. Y no es un atajo: cuando el soporte no está identificado, la biblioteca no dice «el más parecido»; dice «pasa a diagnóstic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a biblioteca no es un catálogo]]></a:t>
            </a:r>
          </a:p>
        </p:txBody>
      </p:sp>
      <p:pic>
        <p:nvPicPr>
          <p:cNvPr id="3" name="" descr="Comparación entre un catálogo de productos y una biblioteca de sistemas, con lo que guarda cada uno y el error que evita.">
            <a:hlinkClick r:id="rId3" tooltip="Comparación entre un catálogo de productos y una biblioteca de sistemas, con lo que guarda cada uno y el error que evita."/>
          </p:cNvPr>
          <p:cNvPicPr>
            <a:picLocks noChangeAspect="1"/>
          </p:cNvPicPr>
          <p:nvPr>
            <p:ph type="pic" idx="1"/>
          </p:nvPr>
        </p:nvPicPr>
        <p:blipFill>
          <a:blip r:embed="rId2"/>
          <a:stretch>
            <a:fillRect/>
          </a:stretch>
        </p:blipFill>
        <p:spPr>
          <a:xfrm>
            <a:off x="990600" y="1257300"/>
            <a:ext cx="7153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catálogo responde «qué botes hay»; la biblioteca responde «qué sistema sirve aquí».]]></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biblioteca-de-sistemas-por-funcion-y-soporte"/>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Una biblioteca no es un catálog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ide «el mismo acabado que la vecina». ¿Qué herramienta permite responder con criterio y dejar constancia del criteri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listado de precios, para ofrecer la misma referencia que se está vendiendo.]]></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entrada de la biblioteca que une función y soporte, con sus capas y sus límites.]]></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icha del bote más vendido, porque es el más conoci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3]]></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estante: si queda del mismo color, es que sir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dos claves: función y sopor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biblioteca se ordena por dos claves y por dos solamente. La ]]></a:t>
            </a:r>
            <a:r>
              <a:rPr lang="en-US" b="1" strike="noStrike" sz="2100" spc="0" u="none" cap="none">
                <a:solidFill>
                  <a:srgbClr val="1B2438">
                    <a:alpha val="100000"/>
                  </a:srgbClr>
                </a:solidFill>
                <a:latin typeface="Calibri"/>
              </a:rPr>
              <a:t><![CDATA[función]]></a:t>
            </a:r>
            <a:r>
              <a:rPr lang="en-US" strike="noStrike" sz="2100" spc="0" u="none" cap="none">
                <a:solidFill>
                  <a:srgbClr val="1B2438">
                    <a:alpha val="100000"/>
                  </a:srgbClr>
                </a:solidFill>
                <a:latin typeface="Calibri"/>
              </a:rPr>
              <a:t><![CDATA[ es lo que el sistema tiene que hacer: proteger un interior, mantener una fachada, defender la madera, proteger el metal, pintar un suelo, cubrir una piscina, impermeabilizar, decorar. El ]]></a:t>
            </a:r>
            <a:r>
              <a:rPr lang="en-US" b="1" strike="noStrike" sz="2100" spc="0" u="none" cap="none">
                <a:solidFill>
                  <a:srgbClr val="1B2438">
                    <a:alpha val="100000"/>
                  </a:srgbClr>
                </a:solidFill>
                <a:latin typeface="Calibri"/>
              </a:rPr>
              <a:t><![CDATA[soporte]]></a:t>
            </a:r>
            <a:r>
              <a:rPr lang="en-US" strike="noStrike" sz="2100" spc="0" u="none" cap="none">
                <a:solidFill>
                  <a:srgbClr val="1B2438">
                    <a:alpha val="100000"/>
                  </a:srgbClr>
                </a:solidFill>
                <a:latin typeface="Calibri"/>
              </a:rPr>
              <a:t><![CDATA[ es dónde va: mortero, hormigón, yeso o placa, madera, metal y los demás que se document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dos claves: función y sopor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unción es lo que pide el cliente; el soporte es lo que manda en la técnica. El mismo acabado puede estar pensado para una función de decoración en interior y ser un error en un peto de hormigón a primera línea. Y la misma función —frenar el agua— se resuelve de forma distinta sobre hormigón, sobre yeso o sobre madera. Por eso la biblioteca se recorre ]]></a:t>
            </a:r>
            <a:r>
              <a:rPr lang="en-US" b="1" strike="noStrike" sz="2100" spc="0" u="none" cap="none">
                <a:solidFill>
                  <a:srgbClr val="1B2438">
                    <a:alpha val="100000"/>
                  </a:srgbClr>
                </a:solidFill>
                <a:latin typeface="Calibri"/>
              </a:rPr>
              <a:t><![CDATA[entrando por la función y filtrando por el soporte]]></a:t>
            </a:r>
            <a:r>
              <a:rPr lang="en-US" strike="noStrike" sz="2100" spc="0" u="none" cap="none">
                <a:solidFill>
                  <a:srgbClr val="1B2438">
                    <a:alpha val="100000"/>
                  </a:srgbClr>
                </a:solidFill>
                <a:latin typeface="Calibri"/>
              </a:rPr>
              <a:t><![CDATA[: una entrada puede servir a varias funciones, pero solo a los soportes que declara y siempre con sus variables críticas comprobad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dos claves: función y sopor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n soporte no hay entrada.]]></a:t>
            </a:r>
            <a:r>
              <a:rPr lang="en-US" strike="noStrike" sz="2100" spc="0" u="none" cap="none">
                <a:solidFill>
                  <a:srgbClr val="1B2438">
                    <a:alpha val="100000"/>
                  </a:srgbClr>
                </a:solidFill>
                <a:latin typeface="Calibri"/>
              </a:rPr>
              <a:t><![CDATA[ Si el soporte no está identificado, la biblioteca no da la respuesta «más parecida»: da la lista de preguntas que hay que hacer. Esa lista es trabajo bien hecho, no una negativ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dos claves: función y sopor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lasificaciones normativas ayudan a hablar con precisión. La ]]></a:t>
            </a:r>
            <a:r>
              <a:rPr lang="en-US" b="1" strike="noStrike" sz="2100" spc="0" u="none" cap="none">
                <a:solidFill>
                  <a:srgbClr val="1B2438">
                    <a:alpha val="100000"/>
                  </a:srgbClr>
                </a:solidFill>
                <a:latin typeface="Calibri"/>
              </a:rPr>
              <a:t><![CDATA[UNE-EN 13300]]></a:t>
            </a:r>
            <a:r>
              <a:rPr lang="en-US" strike="noStrike" sz="2100" spc="0" u="none" cap="none">
                <a:solidFill>
                  <a:srgbClr val="1B2438">
                    <a:alpha val="100000"/>
                  </a:srgbClr>
                </a:solidFill>
                <a:latin typeface="Calibri"/>
              </a:rPr>
              <a:t><![CDATA[ clasifica las pinturas y barnices de uso interior por defecto de la superficie, brillo, poder cubriente y resistencia al frote húmedo; la ]]></a:t>
            </a:r>
            <a:r>
              <a:rPr lang="en-US" b="1" strike="noStrike" sz="2100" spc="0" u="none" cap="none">
                <a:solidFill>
                  <a:srgbClr val="1B2438">
                    <a:alpha val="100000"/>
                  </a:srgbClr>
                </a:solidFill>
                <a:latin typeface="Calibri"/>
              </a:rPr>
              <a:t><![CDATA[UNE-EN 1062-1]]></a:t>
            </a:r>
            <a:r>
              <a:rPr lang="en-US" strike="noStrike" sz="2100" spc="0" u="none" cap="none">
                <a:solidFill>
                  <a:srgbClr val="1B2438">
                    <a:alpha val="100000"/>
                  </a:srgbClr>
                </a:solidFill>
                <a:latin typeface="Calibri"/>
              </a:rPr>
              <a:t><![CDATA[ clasifica los recubrimientos para albañilería exterior y hormigón. Son vocabularios de clasificación: ordenan la conversación y la ficha, pero no eligen por sí solos y no certifican ningún producto concre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dos claves: función y soporte]]></a:t>
            </a:r>
          </a:p>
        </p:txBody>
      </p:sp>
      <p:pic>
        <p:nvPicPr>
          <p:cNvPr id="3" name="" descr="Matriz de seis funciones con lo que el sistema tiene que resolver y la pregunta que no puede faltar en cada caso.">
            <a:hlinkClick r:id="rId3" tooltip="Matriz de seis funciones con lo que el sistema tiene que resolver y la pregunta que no puede faltar en cada caso."/>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función manda lo que el sistema tiene que hacer; la pregunta de la última columna es la que separa una respuesta de una suposi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biblioteca-de-sistemas-por-funcion-y-soporte"/>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as dos claves: función y sopor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cargo por la función principal que va a gobernar el sistema. En una misma obra puede haber más de una función, pero se pide la principal.]]></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terior]]></a:t>
            </a:r>
          </a:p>
        </p:txBody>
      </p:sp>
      <p:sp>
        <p:nvSpPr>
          <p:cNvPr id="11"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xterior y fachada]]></a:t>
            </a:r>
          </a:p>
        </p:txBody>
      </p:sp>
      <p:sp>
        <p:nvSpPr>
          <p:cNvPr id="12"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dera]]></a:t>
            </a:r>
          </a:p>
        </p:txBody>
      </p:sp>
      <p:sp>
        <p:nvSpPr>
          <p:cNvPr id="13"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t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uelo y piscina]]></a:t>
            </a:r>
          </a:p>
        </p:txBody>
      </p:sp>
      <p:sp>
        <p:nvSpPr>
          <p:cNvPr id="8" name=""/>
          <p:cNvSpPr txBox="1"/>
          <p:nvPr/>
        </p:nvSpPr>
        <p:spPr>
          <a:xfrm>
            <a:off x="514350" y="15716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aredes y techo de una vivienda reformada en la Tienda Centro.]]></a:t>
            </a:r>
          </a:p>
        </p:txBody>
      </p:sp>
      <p:sp>
        <p:nvSpPr>
          <p:cNvPr id="9" name=""/>
          <p:cNvSpPr txBox="1"/>
          <p:nvPr/>
        </p:nvSpPr>
        <p:spPr>
          <a:xfrm>
            <a:off x="514350" y="1933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eto de hormigón de un edificio a dos calles del mar en Cala Ratjada.]]></a:t>
            </a:r>
          </a:p>
        </p:txBody>
      </p:sp>
      <p:sp>
        <p:nvSpPr>
          <p:cNvPr id="10" name=""/>
          <p:cNvSpPr txBox="1"/>
          <p:nvPr/>
        </p:nvSpPr>
        <p:spPr>
          <a:xfrm>
            <a:off x="514350" y="2609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igas de madera vista en un porche ventilado de Deià.]]></a:t>
            </a:r>
          </a:p>
        </p:txBody>
      </p:sp>
      <p:sp>
        <p:nvSpPr>
          <p:cNvPr id="11"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uerta de hierro de un patio interior en la Tienda Este.]]></a:t>
            </a:r>
          </a:p>
        </p:txBody>
      </p:sp>
      <p:sp>
        <p:nvSpPr>
          <p:cNvPr id="12"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avimento de un garaje en Marratxí con manchas de aceite.]]></a:t>
            </a:r>
          </a:p>
        </p:txBody>
      </p:sp>
      <p:sp>
        <p:nvSpPr>
          <p:cNvPr id="13"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vestimiento por debajo del agua de una piscina en Pollença.]]></a:t>
            </a:r>
          </a:p>
        </p:txBody>
      </p:sp>
      <p:sp>
        <p:nvSpPr>
          <p:cNvPr id="14"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Fachada de un hotel en el centro del centro, en sombra de edifici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anel de dm de un escaparate en la calle.]]></a:t>
            </a:r>
          </a:p>
        </p:txBody>
      </p:sp>
      <p:sp>
        <p:nvSpPr>
          <p:cNvPr id="8" name=""/>
          <p:cNvSpPr txBox="1"/>
          <p:nvPr/>
        </p:nvSpPr>
        <p:spPr>
          <a:xfrm>
            <a:off x="514350" y="15811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ficha: ocho campos que no pueden falt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entrada de la biblioteca es una ficha con ocho campos. No es un resumen: es lo que permite responder «¿este sistema me sirve?» sin volver a inventar el criterio delante del cliente.]]></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unción y soporte.]]></a:t>
            </a:r>
            <a:r>
              <a:rPr lang="en-US" strike="noStrike" sz="2100" spc="0" u="none" cap="none">
                <a:solidFill>
                  <a:srgbClr val="1B2438">
                    <a:alpha val="100000"/>
                  </a:srgbClr>
                </a:solidFill>
                <a:latin typeface="Calibri"/>
              </a:rPr>
              <a:t><![CDATA[ Las dos claves, con la función principal y la secundaria.]]></a:t>
            </a:r>
          </a:p>
        </p:txBody>
      </p:sp>
      <p:sp>
        <p:nvSpPr>
          <p:cNvPr id="10" name=""/>
          <p:cNvSpPr txBox="1"/>
          <p:nvPr/>
        </p:nvSpPr>
        <p:spPr>
          <a:xfrm>
            <a:off x="514350" y="2990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bjetivo de la protección.]]></a:t>
            </a:r>
            <a:r>
              <a:rPr lang="en-US" strike="noStrike" sz="2100" spc="0" u="none" cap="none">
                <a:solidFill>
                  <a:srgbClr val="1B2438">
                    <a:alpha val="100000"/>
                  </a:srgbClr>
                </a:solidFill>
                <a:latin typeface="Calibri"/>
              </a:rPr>
              <a:t><![CDATA[ Qué daño se quiere frenar y, sobre todo, qué no se quiere prometer.]]></a:t>
            </a:r>
          </a:p>
        </p:txBody>
      </p:sp>
      <p:sp>
        <p:nvSpPr>
          <p:cNvPr id="12" name=""/>
          <p:cNvSpPr txBox="1"/>
          <p:nvPr/>
        </p:nvSpPr>
        <p:spPr>
          <a:xfrm>
            <a:off x="514350" y="3695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695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pas del sistema.]]></a:t>
            </a:r>
            <a:r>
              <a:rPr lang="en-US" strike="noStrike" sz="2100" spc="0" u="none" cap="none">
                <a:solidFill>
                  <a:srgbClr val="1B2438">
                    <a:alpha val="100000"/>
                  </a:srgbClr>
                </a:solidFill>
                <a:latin typeface="Calibri"/>
              </a:rPr>
              <a:t><![CDATA[ Preparación, imprimación y acabado, con manos y espesores si const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ficha: ocho campos que no pueden falt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ariables críticas.]]></a:t>
            </a:r>
            <a:r>
              <a:rPr lang="en-US" strike="noStrike" sz="2100" spc="0" u="none" cap="none">
                <a:solidFill>
                  <a:srgbClr val="1B2438">
                    <a:alpha val="100000"/>
                  </a:srgbClr>
                </a:solidFill>
                <a:latin typeface="Calibri"/>
              </a:rPr>
              <a:t><![CDATA[ Humedad del soporte, alcalinidad y porosidad, más limpieza y estado.]]></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compatibilidades conocidas.]]></a:t>
            </a:r>
            <a:r>
              <a:rPr lang="en-US" strike="noStrike" sz="2100" spc="0" u="none" cap="none">
                <a:solidFill>
                  <a:srgbClr val="1B2438">
                    <a:alpha val="100000"/>
                  </a:srgbClr>
                </a:solidFill>
                <a:latin typeface="Calibri"/>
              </a:rPr>
              <a:t><![CDATA[ Con qué capas no se combina y qué evita.]]></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igencia del entorno.]]></a:t>
            </a:r>
            <a:r>
              <a:rPr lang="en-US" strike="noStrike" sz="2100" spc="0" u="none" cap="none">
                <a:solidFill>
                  <a:srgbClr val="1B2438">
                    <a:alpha val="100000"/>
                  </a:srgbClr>
                </a:solidFill>
                <a:latin typeface="Calibri"/>
              </a:rPr>
              <a:t><![CDATA[ Salitre, radiación, viento y humedad, descritos con hechos.]]></a:t>
            </a:r>
          </a:p>
        </p:txBody>
      </p:sp>
      <p:sp>
        <p:nvSpPr>
          <p:cNvPr id="13" name=""/>
          <p:cNvSpPr txBox="1"/>
          <p:nvPr/>
        </p:nvSpPr>
        <p:spPr>
          <a:xfrm>
            <a:off x="514350" y="3333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33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ntenimiento y punto de revisión.]]></a:t>
            </a:r>
            <a:r>
              <a:rPr lang="en-US" strike="noStrike" sz="2100" spc="0" u="none" cap="none">
                <a:solidFill>
                  <a:srgbClr val="1B2438">
                    <a:alpha val="100000"/>
                  </a:srgbClr>
                </a:solidFill>
                <a:latin typeface="Calibri"/>
              </a:rPr>
              <a:t><![CDATA[ Periodicidad, quién revisa y qué se revis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ficha: ocho campos que no pueden falt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guntas que hay que hacer para poder afirmar.]]></a:t>
            </a:r>
            <a:r>
              <a:rPr lang="en-US" strike="noStrike" sz="2100" spc="0" u="none" cap="none">
                <a:solidFill>
                  <a:srgbClr val="1B2438">
                    <a:alpha val="100000"/>
                  </a:srgbClr>
                </a:solidFill>
                <a:latin typeface="Calibri"/>
              </a:rPr>
              <a:t><![CDATA[ Lo que todavía no se sabe de esa entrada.]]></a:t>
            </a:r>
          </a:p>
        </p:txBody>
      </p:sp>
      <p:sp>
        <p:nvSpPr>
          <p:cNvPr id="9" name=""/>
          <p:cNvSpPr txBox="1"/>
          <p:nvPr/>
        </p:nvSpPr>
        <p:spPr>
          <a:xfrm>
            <a:off x="514350" y="19240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campo no se puede completar se escribe «pendiente» y se explica qué falta. Una entrada con pendientes no sirve para afirmar: sirve para saber qué preguntar. Y las referencias concretas de cada familia (]]></a:t>
            </a:r>
            <a:r>
              <a:rPr lang="en-US" b="1" strike="noStrike" sz="2100" spc="0" u="none" cap="none">
                <a:solidFill>
                  <a:srgbClr val="1B2438">
                    <a:alpha val="100000"/>
                  </a:srgbClr>
                </a:solidFill>
                <a:latin typeface="Calibri"/>
              </a:rPr>
              <a:t><![CDATA[familias del catálogo, a confirmar]]></a:t>
            </a:r>
            <a:r>
              <a:rPr lang="en-US" strike="noStrike" sz="2100" spc="0" u="none" cap="none">
                <a:solidFill>
                  <a:srgbClr val="1B2438">
                    <a:alpha val="100000"/>
                  </a:srgbClr>
                </a:solidFill>
                <a:latin typeface="Calibri"/>
              </a:rPr>
              <a:t><![CDATA[) se anotan en la capa que corresponde, apoyadas en la versión vigente de la ficha del fabrican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ficha: ocho campos que no pueden faltar]]></a:t>
            </a:r>
          </a:p>
        </p:txBody>
      </p:sp>
      <p:pic>
        <p:nvPicPr>
          <p:cNvPr id="3" name="" descr="Cuatro tarjetas que agrupan los ocho campos obligatorios de una entrada de la biblioteca de sistemas.">
            <a:hlinkClick r:id="rId3" tooltip="Cuatro tarjetas que agrupan los ocho campos obligatorios de una entrada de la biblioteca de sistemas."/>
          </p:cNvPr>
          <p:cNvPicPr>
            <a:picLocks noChangeAspect="1"/>
          </p:cNvPicPr>
          <p:nvPr>
            <p:ph type="pic" idx="1"/>
          </p:nvPr>
        </p:nvPicPr>
        <p:blipFill>
          <a:blip r:embed="rId2"/>
          <a:stretch>
            <a:fillRect/>
          </a:stretch>
        </p:blipFill>
        <p:spPr>
          <a:xfrm>
            <a:off x="628650" y="1257300"/>
            <a:ext cx="78867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Ocho campos: sin ellos, la entrada es una opinion con un nombre de produc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biblioteca-de-sistemas-por-funcion-y-soporte"/>
              </a:rPr>
              <a:t><![CDATA[Ver imagen original en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ficha: ocho campos que no pueden faltar · Las ocho preguntas para poder afirmar · Paso 1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función tiene que cumplir el sistema y cuál es la secundar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ficha: ocho campos que no pueden faltar · Las ocho preguntas para poder afirmar · Paso 2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qué soporte va y en qué estado se encuent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ficha: ocho campos que no pueden faltar · Las ocho preguntas para poder afirmar · Paso 3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 comprobada la humedad del sopor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ficha: ocho campos que no pueden faltar · Las ocho preguntas para poder afirmar · Paso 4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n comprobadas la alcalinidad y la porosid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ficha: ocho campos que no pueden faltar · Las ocho preguntas para poder afirmar · Paso 5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qué capas no se combina y qué incompatibilidades tie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ficha: ocho campos que no pueden faltar · Las ocho preguntas para poder afirmar · Paso 6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xige el entorno: salitre, radiación, viento y humed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ficha: ocho campos que no pueden faltar · Las ocho preguntas para poder afirmar · Paso 7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7]]></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mantenimiento exige y dónde se revis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ficha: ocho campos que no pueden faltar · Las ocho preguntas para poder afirmar · Paso 8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8]]></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queda pendiente para poder afirm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La ficha: ocho campos que no pueden faltar]]></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da entrada de la biblioteca se busca por ___ y por ___, y deja escritos: el ___ de la protección, las ___ del sistema (preparación, imprimación y acabado), las ___ críticas (humedad del soporte, alcalinidad y porosidad), las ___ conocidas, la ___ del entorno en el litoral mediterráneo, el ___ y el punto de revisión, y las ___ que hay que hacer para poder afirmar. Lo que no se sabe se escribe 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Variables críticas: lo que no se da por supues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variables críticas son tres, y las tres se pueden medir o preguntar: ]]></a:t>
            </a:r>
            <a:r>
              <a:rPr lang="en-US" b="1" strike="noStrike" sz="2100" spc="0" u="none" cap="none">
                <a:solidFill>
                  <a:srgbClr val="1B2438">
                    <a:alpha val="100000"/>
                  </a:srgbClr>
                </a:solidFill>
                <a:latin typeface="Calibri"/>
              </a:rPr>
              <a:t><![CDATA[humedad del soport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calinidad]]></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porosidad]]></a:t>
            </a:r>
            <a:r>
              <a:rPr lang="en-US" strike="noStrike" sz="2100" spc="0" u="none" cap="none">
                <a:solidFill>
                  <a:srgbClr val="1B2438">
                    <a:alpha val="100000"/>
                  </a:srgbClr>
                </a:solidFill>
                <a:latin typeface="Calibri"/>
              </a:rPr>
              <a:t><![CDATA[.]]></a:t>
            </a:r>
          </a:p>
        </p:txBody>
      </p:sp>
      <p:sp>
        <p:nvSpPr>
          <p:cNvPr id="8" name=""/>
          <p:cNvSpPr txBox="1"/>
          <p:nvPr/>
        </p:nvSpPr>
        <p:spPr>
          <a:xfrm>
            <a:off x="514350" y="19526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umedad.]]></a:t>
            </a:r>
            <a:r>
              <a:rPr lang="en-US" strike="noStrike" sz="2100" spc="0" u="none" cap="none">
                <a:solidFill>
                  <a:srgbClr val="1B2438">
                    <a:alpha val="100000"/>
                  </a:srgbClr>
                </a:solidFill>
                <a:latin typeface="Calibri"/>
              </a:rPr>
              <a:t><![CDATA[ Un soporte húmedo no deja secar la película ni deja agarrar. Lo que importa no es solo el dato: es que el soporte esté seco y que no siga cogiendo humedad. Si está húmedo, la respuesta no es «un buen imprimante», es «que se seque y lo volvemos a mir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Variables críticas: lo que no se da por supues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3]]></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calinidad.]]></a:t>
            </a:r>
            <a:r>
              <a:rPr lang="en-US" strike="noStrike" sz="2100" spc="0" u="none" cap="none">
                <a:solidFill>
                  <a:srgbClr val="1B2438">
                    <a:alpha val="100000"/>
                  </a:srgbClr>
                </a:solidFill>
                <a:latin typeface="Calibri"/>
              </a:rPr>
              <a:t><![CDATA[ El hormigón y el mortero jóvenes son alcalinos, y una película que no resiste ese medio se degrada desde abajo. De ahí el sentido de una imprimación de bloqueo o de un sistema resistente a alcalinos: son ]]></a:t>
            </a:r>
            <a:r>
              <a:rPr lang="en-US" b="1" strike="noStrike" sz="2100" spc="0" u="none" cap="none">
                <a:solidFill>
                  <a:srgbClr val="1B2438">
                    <a:alpha val="100000"/>
                  </a:srgbClr>
                </a:solidFill>
                <a:latin typeface="Calibri"/>
              </a:rPr>
              <a:t><![CDATA[familias del catálogo (a confirmar)]]></a:t>
            </a:r>
            <a:r>
              <a:rPr lang="en-US" strike="noStrike" sz="2100" spc="0" u="none" cap="none">
                <a:solidFill>
                  <a:srgbClr val="1B2438">
                    <a:alpha val="100000"/>
                  </a:srgbClr>
                </a:solidFill>
                <a:latin typeface="Calibri"/>
              </a:rPr>
              <a:t><![CDATA[, no nombres cerrados.]]></a:t>
            </a:r>
          </a:p>
        </p:txBody>
      </p:sp>
      <p:sp>
        <p:nvSpPr>
          <p:cNvPr id="9" name=""/>
          <p:cNvSpPr txBox="1"/>
          <p:nvPr/>
        </p:nvSpPr>
        <p:spPr>
          <a:xfrm>
            <a:off x="514350" y="29146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osidad.]]></a:t>
            </a:r>
            <a:r>
              <a:rPr lang="en-US" strike="noStrike" sz="2100" spc="0" u="none" cap="none">
                <a:solidFill>
                  <a:srgbClr val="1B2438">
                    <a:alpha val="100000"/>
                  </a:srgbClr>
                </a:solidFill>
                <a:latin typeface="Calibri"/>
              </a:rPr>
              <a:t><![CDATA[ Un soporte muy poroso bebe producto y pide otro frente; uno poco poroso puede dar problemas de adherencia. La porosidad define el consumo y, en muchos casos, la imprim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Variables críticas: lo que no se da por supues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te de las tres, la ficha recoge ]]></a:t>
            </a:r>
            <a:r>
              <a:rPr lang="en-US" b="1" strike="noStrike" sz="2100" spc="0" u="none" cap="none">
                <a:solidFill>
                  <a:srgbClr val="1B2438">
                    <a:alpha val="100000"/>
                  </a:srgbClr>
                </a:solidFill>
                <a:latin typeface="Calibri"/>
              </a:rPr>
              <a:t><![CDATA[limpieza y estado]]></a:t>
            </a:r>
            <a:r>
              <a:rPr lang="en-US" strike="noStrike" sz="2100" spc="0" u="none" cap="none">
                <a:solidFill>
                  <a:srgbClr val="1B2438">
                    <a:alpha val="100000"/>
                  </a:srgbClr>
                </a:solidFill>
                <a:latin typeface="Calibri"/>
              </a:rPr>
              <a:t><![CDATA[: polvo, grasa, eflorescencias, óxido, pintura suelta. Un soporte sucio o descascarado no lo arregla el sistema: lo arregla la preparación, y esa preparación es una capa más del sistema.]]></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se afirma sin soporte.]]></a:t>
            </a:r>
            <a:r>
              <a:rPr lang="en-US" strike="noStrike" sz="2100" spc="0" u="none" cap="none">
                <a:solidFill>
                  <a:srgbClr val="1B2438">
                    <a:alpha val="100000"/>
                  </a:srgbClr>
                </a:solidFill>
                <a:latin typeface="Calibri"/>
              </a:rPr>
              <a:t><![CDATA[ Si el soporte no está identificado, la biblioteca no da una respuesta por aproximación: da una lista de preguntas. Una entrada consultada con datos es un argumento; una entrada consultada con suposiciones es una apuesta, y las apuestas se pagan en obr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Variables críticas: lo que no se da por supuesto]]></a:t>
            </a:r>
          </a:p>
        </p:txBody>
      </p:sp>
      <p:pic>
        <p:nvPicPr>
          <p:cNvPr id="3" name="" descr="Flujo de cinco comprobaciones: humedad, alcalinidad, porosidad, limpieza y decisión cuando falta un dato.">
            <a:hlinkClick r:id="rId3" tooltip="Flujo de cinco comprobaciones: humedad, alcalinidad, porosidad, limpieza y decisión cuando falta un dato."/>
          </p:cNvPr>
          <p:cNvPicPr>
            <a:picLocks noChangeAspect="1"/>
          </p:cNvPicPr>
          <p:nvPr>
            <p:ph type="pic" idx="1"/>
          </p:nvPr>
        </p:nvPicPr>
        <p:blipFill>
          <a:blip r:embed="rId2"/>
          <a:stretch>
            <a:fillRect/>
          </a:stretch>
        </p:blipFill>
        <p:spPr>
          <a:xfrm>
            <a:off x="2238375" y="1257300"/>
            <a:ext cx="46672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omprobar antes de afirmar: cuatro comprobaciones y una decis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biblioteca-de-sistemas-por-funcion-y-soporte"/>
              </a:rPr>
              <a:t><![CDATA[Ver imagen original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Variables críticas: lo que no se da por supues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describe «una pared exterior de un edificio en la zona» y pide un sistema para fachada. En la biblioteca hay entradas de hormigón en fachada. ¿Qué es lo correct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frecer la entrada de hormigón en fachada: es la misma función y parece el mismo caso.]]></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frecer la entrada de hormigón en fachada y dejar la comprobación del soporte para la obr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3]]></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guntar qué soporte es y en qué estado está antes de afirmar ninguna entrad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Ofrecer la entrada de yeso en fachada, que es más barata y sirve igua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entorno del litoral mediterráneo entra en la fich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torno del litoral mediterráneo no es una nota al pie: es una exigencia que se guarda en la ficha, porque es lo que separa un sistema que aguanta de otro que se degrada en el primer invierno.]]></a:t>
            </a:r>
          </a:p>
        </p:txBody>
      </p:sp>
      <p:sp>
        <p:nvSpPr>
          <p:cNvPr id="8" name=""/>
          <p:cNvSpPr txBox="1"/>
          <p:nvPr/>
        </p:nvSpPr>
        <p:spPr>
          <a:xfrm>
            <a:off x="514350" y="22860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alitre.]]></a:t>
            </a:r>
            <a:r>
              <a:rPr lang="en-US" strike="noStrike" sz="2100" spc="0" u="none" cap="none">
                <a:solidFill>
                  <a:srgbClr val="1B2438">
                    <a:alpha val="100000"/>
                  </a:srgbClr>
                </a:solidFill>
                <a:latin typeface="Calibri"/>
              </a:rPr>
              <a:t><![CDATA[ El aerosol marino deja sales en los poros y las eflorescencias aparecen cuando el agua sale y el sal se queda. En la ficha se describe con hechos: distancia, orientación, viento dominante y si hay edificios delan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entorno del litoral mediterráneo entra en la fich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adiación.]]></a:t>
            </a:r>
            <a:r>
              <a:rPr lang="en-US" strike="noStrike" sz="2100" spc="0" u="none" cap="none">
                <a:solidFill>
                  <a:srgbClr val="1B2438">
                    <a:alpha val="100000"/>
                  </a:srgbClr>
                </a:solidFill>
                <a:latin typeface="Calibri"/>
              </a:rPr>
              <a:t><![CDATA[ El sol de poniente degrada la película y el color antes que el agua. En una fachada, la cara más castigada y la más protegida no llevan el mismo sistema.]]></a:t>
            </a:r>
          </a:p>
        </p:txBody>
      </p:sp>
      <p:sp>
        <p:nvSpPr>
          <p:cNvPr id="9" name=""/>
          <p:cNvSpPr txBox="1"/>
          <p:nvPr/>
        </p:nvSpPr>
        <p:spPr>
          <a:xfrm>
            <a:off x="514350" y="22574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iento.]]></a:t>
            </a:r>
            <a:r>
              <a:rPr lang="en-US" strike="noStrike" sz="2100" spc="0" u="none" cap="none">
                <a:solidFill>
                  <a:srgbClr val="1B2438">
                    <a:alpha val="100000"/>
                  </a:srgbClr>
                </a:solidFill>
                <a:latin typeface="Calibri"/>
              </a:rPr>
              <a:t><![CDATA[ El viento acelera el secado de la superficie: la película puede formar antes de secarse del todo y la adherencia falla. También trae lluvia batiente y polvo. Un porche ventilado no es un interior, aunque tenga tech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entorno del litoral mediterráneo entra en la fich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umedad.]]></a:t>
            </a:r>
            <a:r>
              <a:rPr lang="en-US" strike="noStrike" sz="2100" spc="0" u="none" cap="none">
                <a:solidFill>
                  <a:srgbClr val="1B2438">
                    <a:alpha val="100000"/>
                  </a:srgbClr>
                </a:solidFill>
                <a:latin typeface="Calibri"/>
              </a:rPr>
              <a:t><![CDATA[ Fuera, se acumula en petos, jambas y encuentros. Dentro, la humedad ambiental y las condensaciones en paramentos orientados al norte cambian el problema: no es una fachada protegida, es un ambiente húmedo.]]></a:t>
            </a:r>
          </a:p>
        </p:txBody>
      </p:sp>
      <p:sp>
        <p:nvSpPr>
          <p:cNvPr id="9" name=""/>
          <p:cNvSpPr txBox="1"/>
          <p:nvPr/>
        </p:nvSpPr>
        <p:spPr>
          <a:xfrm>
            <a:off x="514350" y="25812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entrada guarda la ]]></a:t>
            </a:r>
            <a:r>
              <a:rPr lang="en-US" b="1" strike="noStrike" sz="2100" spc="0" u="none" cap="none">
                <a:solidFill>
                  <a:srgbClr val="1B2438">
                    <a:alpha val="100000"/>
                  </a:srgbClr>
                </a:solidFill>
                <a:latin typeface="Calibri"/>
              </a:rPr>
              <a:t><![CDATA[exigencia]]></a:t>
            </a:r>
            <a:r>
              <a:rPr lang="en-US" strike="noStrike" sz="2100" spc="0" u="none" cap="none">
                <a:solidFill>
                  <a:srgbClr val="1B2438">
                    <a:alpha val="100000"/>
                  </a:srgbClr>
                </a:solidFill>
                <a:latin typeface="Calibri"/>
              </a:rPr>
              <a:t><![CDATA[ y el ]]></a:t>
            </a:r>
            <a:r>
              <a:rPr lang="en-US" b="1" strike="noStrike" sz="2100" spc="0" u="none" cap="none">
                <a:solidFill>
                  <a:srgbClr val="1B2438">
                    <a:alpha val="100000"/>
                  </a:srgbClr>
                </a:solidFill>
                <a:latin typeface="Calibri"/>
              </a:rPr>
              <a:t><![CDATA[punto de revisión]]></a:t>
            </a:r>
            <a:r>
              <a:rPr lang="en-US" strike="noStrike" sz="2100" spc="0" u="none" cap="none">
                <a:solidFill>
                  <a:srgbClr val="1B2438">
                    <a:alpha val="100000"/>
                  </a:srgbClr>
                </a:solidFill>
                <a:latin typeface="Calibri"/>
              </a:rPr>
              <a:t><![CDATA[: dónde se mira y cuándo. Sin mantenimiento, la exigencia vuelve: un sistema que necesita lavado anual y no se lava, deja de cumplir, por mucho que estuviera bien elegido el día de la comp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entorno del litoral mediterráneo entra en la fich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xigencia se escribe con hechos —«fachada de poniente, sin edificios delante, a dos calles del mar, con zócalo salpicado»— y no con adjetivos: «exterior», «de calidad» o «resistente al salitre» no se pueden comprobar en obra ni comparar entre dos entradas. Cada sistema queda así atado a un sitio, y si el sistema se mueve de sitio, la entrada deja de valer tal cua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El entorno del litoral mediterráneo entra en la fich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xigencia o variable con la forma de comprobarla o de documentarla en la fich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alitre]]></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adiación]]></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ient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umedad del soporte]]></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ntenimien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rientación de la fachada y horas de sol directo]]></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cado rápido de la película y lluvia batiente]]></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obar que está seco y que deja de coger humedad]]></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riodicidad, quién revisa y qué se revis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istancia al mar, orientación y viento dominan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onsultar la biblioteca: seis pas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ltar la biblioteca es un recorrido corto y siempre igual. Si el recorrido cambia según el cliente o según la prisa, las respuestas dejan de ser comparables.]]></a:t>
            </a:r>
          </a:p>
        </p:txBody>
      </p:sp>
      <p:sp>
        <p:nvSpPr>
          <p:cNvPr id="8" name=""/>
          <p:cNvSpPr txBox="1"/>
          <p:nvPr/>
        </p:nvSpPr>
        <p:spPr>
          <a:xfrm>
            <a:off x="514350" y="22860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paso es escribir la función principal y la secundaria. El segundo, identificar el soporte y su estado; si el segundo paso falla, se para aquí y se pasa a diagnóstico. El tercero, buscar por función y filtrar por soporte: se leen las entradas candidatas y se descartan las que no declaran ese soporte. El cuarto, leer la entrada completa: capas, variables críticas, incompatibilidades, exigencia del entorno, mantenimiento y preguntas pendient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onsultar la biblioteca: seis pas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quinto paso es comprobar las variables críticas ]]></a:t>
            </a:r>
            <a:r>
              <a:rPr lang="en-US" b="1" strike="noStrike" sz="2100" spc="0" u="none" cap="none">
                <a:solidFill>
                  <a:srgbClr val="1B2438">
                    <a:alpha val="100000"/>
                  </a:srgbClr>
                </a:solidFill>
                <a:latin typeface="Calibri"/>
              </a:rPr>
              <a:t><![CDATA[de este caso]]></a:t>
            </a:r>
            <a:r>
              <a:rPr lang="en-US" strike="noStrike" sz="2100" spc="0" u="none" cap="none">
                <a:solidFill>
                  <a:srgbClr val="1B2438">
                    <a:alpha val="100000"/>
                  </a:srgbClr>
                </a:solidFill>
                <a:latin typeface="Calibri"/>
              </a:rPr>
              <a:t><![CDATA[, no las de la ficha: la humedad del peto de este cliente, la alcalinidad de este hormigón, la porosidad de esta madera. El sexto decide: si todo encaja, se propone el sistema con sus límites; si falta un dato, se devuelven las preguntas o se deriva el caso a diagnóstic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onsultar la biblioteca: seis pas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taller del ejemplo, el resultado es distinto en cada uno de los tres encargos. El peto de hormigón tiene entrada en la biblioteca: se comprueban alcalinidad, porosidad y humedad del soporte, y se documenta la exigencia de aerosol marino. El techo de madera de un porche se resuelve con la entrada de madera en exterior ventilado, previa comprobación de la humedad de la madera y de su tratamiento previo. La piscina, en cambio, no tiene entrada: hay inmersión, químicos y temperatura, y eso no es un soporte de paramento. Ese caso va a diagnóstico, no a produc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onsultar la biblioteca: seis pasos]]></a:t>
            </a:r>
          </a:p>
        </p:txBody>
      </p:sp>
      <p:pic>
        <p:nvPicPr>
          <p:cNvPr id="3" name="" descr="Secuencia de seis pasos para consultar la biblioteca de sistemas, desde anotar la función hasta decidir entre propuesta y diagnóstico.">
            <a:hlinkClick r:id="rId3" tooltip="Secuencia de seis pasos para consultar la biblioteca de sistemas, desde anotar la función hasta decidir entre propuesta y diagnóstico."/>
          </p:cNvPr>
          <p:cNvPicPr>
            <a:picLocks noChangeAspect="1"/>
          </p:cNvPicPr>
          <p:nvPr>
            <p:ph type="pic" idx="1"/>
          </p:nvPr>
        </p:nvPicPr>
        <p:blipFill>
          <a:blip r:embed="rId2"/>
          <a:stretch>
            <a:fillRect/>
          </a:stretch>
        </p:blipFill>
        <p:spPr>
          <a:xfrm>
            <a:off x="2838450" y="1257300"/>
            <a:ext cx="34671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mismo recorrido para todos los clientes: por eso las respuestas se pueden comparar y defend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biblioteca-de-sistemas-por-funcion-y-soporte"/>
              </a:rPr>
              <a:t><![CDATA[Ver imagen original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Consultar la biblioteca: seis pas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la consulta a la biblioteca de sistemas tal y como se hacen en el mostrador.]]></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dentificar el soporte y su estad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uscar por función y filtrar por soporte.]]></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er la entrada completa y sus pendiente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robar las variables críticas de este cas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ir entre propuesta con límites y pase a diagnóstico.]]></a:t>
            </a:r>
          </a:p>
        </p:txBody>
      </p:sp>
      <p:sp>
        <p:nvSpPr>
          <p:cNvPr id="14" name=""/>
          <p:cNvSpPr txBox="1"/>
          <p:nvPr/>
        </p:nvSpPr>
        <p:spPr>
          <a:xfrm>
            <a:off x="628650" y="4124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Anotar la función principal y la secundar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ímites, errores y cuándo escalar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iblioteca es una herramienta de mostrador, no una máquina de obra. Sus límites son claros y conviene decirlos en voz alta antes de que los note el cliente.]]></a:t>
            </a:r>
          </a:p>
        </p:txBody>
      </p:sp>
      <p:sp>
        <p:nvSpPr>
          <p:cNvPr id="8" name=""/>
          <p:cNvSpPr txBox="1"/>
          <p:nvPr/>
        </p:nvSpPr>
        <p:spPr>
          <a:xfrm>
            <a:off x="514350" y="22860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diagnostica.]]></a:t>
            </a:r>
            <a:r>
              <a:rPr lang="en-US" strike="noStrike" sz="2100" spc="0" u="none" cap="none">
                <a:solidFill>
                  <a:srgbClr val="1B2438">
                    <a:alpha val="100000"/>
                  </a:srgbClr>
                </a:solidFill>
                <a:latin typeface="Calibri"/>
              </a:rPr>
              <a:t><![CDATA[ No sustituye la ficha técnica de cada producto, ni el criterio de dirección técnica, ni la comprobación en obra. No cubre lo que no está documentado: si la biblioteca no tiene entrada para lo que pide el cliente, la respuesta es «no lo tenemos documentado» y se deriva. ]]></a:t>
            </a:r>
            <a:r>
              <a:rPr lang="en-US" b="1" strike="noStrike" sz="2100" spc="0" u="none" cap="none">
                <a:solidFill>
                  <a:srgbClr val="1B2438">
                    <a:alpha val="100000"/>
                  </a:srgbClr>
                </a:solidFill>
                <a:latin typeface="Calibri"/>
              </a:rPr>
              <a:t><![CDATA[No es una garantía.]]></a:t>
            </a:r>
            <a:r>
              <a:rPr lang="en-US" strike="noStrike" sz="2100" spc="0" u="none" cap="none">
                <a:solidFill>
                  <a:srgbClr val="1B2438">
                    <a:alpha val="100000"/>
                  </a:srgbClr>
                </a:solidFill>
                <a:latin typeface="Calibri"/>
              </a:rPr>
              <a:t><![CDATA[ Una entrada documentada describe un sistema y sus condiciones; la garantía la concede quien tiene la facultad, y no la concede el mostrado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ímites, errores y cuándo escalar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que se repiten al usarla tienen un coste concreto:]]></a:t>
            </a:r>
          </a:p>
        </p:txBody>
      </p:sp>
      <p:sp>
        <p:nvSpPr>
          <p:cNvPr id="8" name=""/>
          <p:cNvSpPr txBox="1"/>
          <p:nvPr/>
        </p:nvSpPr>
        <p:spPr>
          <a:xfrm>
            <a:off x="514350" y="16287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6287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uscar en el lineal.]]></a:t>
            </a:r>
            <a:r>
              <a:rPr lang="en-US" strike="noStrike" sz="2100" spc="0" u="none" cap="none">
                <a:solidFill>
                  <a:srgbClr val="1B2438">
                    <a:alpha val="100000"/>
                  </a:srgbClr>
                </a:solidFill>
                <a:latin typeface="Calibri"/>
              </a:rPr>
              <a:t><![CDATA[ La biblioteca no es un inventario; si se consulta por lo que hay, se elige por disponibilidad y no por criterio.]]></a:t>
            </a:r>
          </a:p>
        </p:txBody>
      </p:sp>
      <p:sp>
        <p:nvSpPr>
          <p:cNvPr id="10" name=""/>
          <p:cNvSpPr txBox="1"/>
          <p:nvPr/>
        </p:nvSpPr>
        <p:spPr>
          <a:xfrm>
            <a:off x="514350" y="2657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657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ar por supuesto el soporte.]]></a:t>
            </a:r>
            <a:r>
              <a:rPr lang="en-US" strike="noStrike" sz="2100" spc="0" u="none" cap="none">
                <a:solidFill>
                  <a:srgbClr val="1B2438">
                    <a:alpha val="100000"/>
                  </a:srgbClr>
                </a:solidFill>
                <a:latin typeface="Calibri"/>
              </a:rPr>
              <a:t><![CDATA[ «Es una pared» no es un soporte. Yeso, mortero y hormigón se parecen en el aspecto y no en porosidad ni en alcalinidad.]]></a:t>
            </a:r>
          </a:p>
        </p:txBody>
      </p:sp>
      <p:sp>
        <p:nvSpPr>
          <p:cNvPr id="12" name=""/>
          <p:cNvSpPr txBox="1"/>
          <p:nvPr/>
        </p:nvSpPr>
        <p:spPr>
          <a:xfrm>
            <a:off x="514350" y="3695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695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piar una entrada a un soporte parecido.]]></a:t>
            </a:r>
            <a:r>
              <a:rPr lang="en-US" strike="noStrike" sz="2100" spc="0" u="none" cap="none">
                <a:solidFill>
                  <a:srgbClr val="1B2438">
                    <a:alpha val="100000"/>
                  </a:srgbClr>
                </a:solidFill>
                <a:latin typeface="Calibri"/>
              </a:rPr>
              <a:t><![CDATA[ Una entrada vale para los soportes que declara, con sus variables comprobad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ímites, errores y cuándo escalar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lvidar el mantenimiento.]]></a:t>
            </a:r>
            <a:r>
              <a:rPr lang="en-US" strike="noStrike" sz="2100" spc="0" u="none" cap="none">
                <a:solidFill>
                  <a:srgbClr val="1B2438">
                    <a:alpha val="100000"/>
                  </a:srgbClr>
                </a:solidFill>
                <a:latin typeface="Calibri"/>
              </a:rPr>
              <a:t><![CDATA[ La entrada dice qué exige el sistema; un sistema sin mantenimiento no cumple lo que promete.]]></a:t>
            </a:r>
          </a:p>
        </p:txBody>
      </p:sp>
      <p:sp>
        <p:nvSpPr>
          <p:cNvPr id="9" name=""/>
          <p:cNvSpPr txBox="1"/>
          <p:nvPr/>
        </p:nvSpPr>
        <p:spPr>
          <a:xfrm>
            <a:off x="514350" y="22574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sar la biblioteca como garantía.]]></a:t>
            </a:r>
            <a:r>
              <a:rPr lang="en-US" strike="noStrike" sz="2100" spc="0" u="none" cap="none">
                <a:solidFill>
                  <a:srgbClr val="1B2438">
                    <a:alpha val="100000"/>
                  </a:srgbClr>
                </a:solidFill>
                <a:latin typeface="Calibri"/>
              </a:rPr>
              <a:t><![CDATA[ Una ficha de consulta no es un compromiso comerci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ímites, errores y cuándo escalar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do escalar.]]></a:t>
            </a:r>
            <a:r>
              <a:rPr lang="en-US" strike="noStrike" sz="2100" spc="0" u="none" cap="none">
                <a:solidFill>
                  <a:srgbClr val="1B2438">
                    <a:alpha val="100000"/>
                  </a:srgbClr>
                </a:solidFill>
                <a:latin typeface="Calibri"/>
              </a:rPr>
              <a:t><![CDATA[ A diagnóstico cuando el soporte no está identificado, cuando hay antecedentes de fallo o incompatibilidad, cuando el caso sale de lo documentado —inmersión en piscina, uso industrial, entornos de vía pública o estructuras— o cuando el cliente pide una garantía que la tienda no puede sostener. Se escala con datos: soporte, estado, fotos, capas existentes y lo que ya se ha descartado. Y se vuelve a escribir la ficha: una entrada nueva que nace de un caso real es la forma correcta de que la biblioteca crezc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ímites, errores y cuándo escalar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3]]></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ividad práctica (taller, 30 minutos)]]></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 la hoja de rutas del principio, rellena la ficha del peto de hormigón y resuelve los otros dos encargos. Se comprueba que: ninguna variable crítica aparece como comprobada si no hay dato; hay al menos dos preguntas en pendiente; el caso de la piscina deriva a diagnóstico y no a producto; y la frase de límite al cliente está escrita en tres partes (qué hace, qué no hace, bajo qué condicion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ímites, errores y cuándo escalar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lena la ficha del peto: función, soporte, objetivo, capas, variables, incompatibilidades, exigencia del entorno y mantenimient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s preguntas que quedan pendientes y por qué no se pueden responder desde el mostrador.]]></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 la frase de límite para el cliente: qué hace el sistema, qué no hace y bajo qué condicione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elve el techo de madera y la piscina: marca cuál de los dos se deriva a diagnóstico y por qué.]]></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ímites, errores y cuándo escalar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aso no cabe en la biblioteca, redacta la propuesta de entrada nueva para que la biblioteca crezc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Límites, errores y cuándo escalar · Registrar una entrada nueva, en cinco paso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e la función principal y la secundaria, y el soporte con su esta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Límites, errores y cuándo escalar · Registrar una entrada nueva, en cinco paso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l objetivo de la protección y las capas del sistema con sus fichas de orige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Límites, errores y cuándo escalar · Registrar una entrada nueva, en cinco paso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lena las variables críticas, las incompatibilidades y la exigencia del entorno con hecho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Límites, errores y cuándo escalar · Registrar una entrada nueva, en cinco paso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mantenimiento, el punto de revisión y las preguntas que quedan pendient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Límites, errores y cuándo escalar · Registrar una entrada nueva, en cinco paso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la entrada como pendiente de validación hasta que dirección técnica la revis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Límites, errores y cuándo escal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is frases de un asesor de mostrador usando la bibliotec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función es fachada y la fachada es hormigón, así que esta entrada me vale tal cual.»]]></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está documentado ese soporte; se lo digo al cliente y lo derivo a diagnóstic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entrada dice que aguanta salitre, así que le garantizo la fachada contra el ma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me han medido la humedad del soporte, así que lo dejo como pendiente y lo preguntamos en obr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o queda del mismo color que la vecina, le pongo la misma entrada.»]]></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sta entrada es de yeso; el soporte es hormigón, así que busco la entrada de hormig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biblioteca de sistemas (función × sopor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la unidad de trabajo de la biblioteca: una entrada por combinación de función y soporte. Se rellena antes de mirar el estante y se vuelve a rellenar cuando el caso trae datos nuevos. La columna del ejemplo recoge el caso didáctico del peto de hormigón de la hoja de ruta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biblioteca de sistemas (función × sopor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ficha. El formato real de la biblioteca interna, quién la mantiene y qué familias del catálogo corresponden a cada capa están pendientes de confirmar por dirección técnic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mpo de la entrad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unción y soporte]]></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registr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unción principal y secundaria; soporte y su estado]]></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jemplo resuelto (caso didáctico)]]></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terior decorativo y protección sobre hormigón, peto a primera línea]]></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ímite]]></a:t>
            </a:r>
          </a:p>
        </p:txBody>
      </p:sp>
      <p:sp>
        <p:nvSpPr>
          <p:cNvPr id="14"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n soporte identificado no hay entrad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mpo de la entrad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jetivo de la protección]]></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registr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daño se quiere frenar y qué no se promete]]></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jemplo resuelto (caso didáctico)]]></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renar aerosol salino y lluvia batiente; mantener color y continuidad]]></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ímite]]></a:t>
            </a:r>
          </a:p>
        </p:txBody>
      </p:sp>
      <p:sp>
        <p:nvSpPr>
          <p:cNvPr id="14"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promete impermeabilizar filtracione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mpo de la entrad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pas del sistem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registr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paración, imprimación y acabado con manos y espesores]]></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jemplo resuelto (caso didáctico)]]></a:t>
            </a:r>
          </a:p>
        </p:txBody>
      </p:sp>
      <p:sp>
        <p:nvSpPr>
          <p:cNvPr id="12" name=""/>
          <p:cNvSpPr txBox="1"/>
          <p:nvPr/>
        </p:nvSpPr>
        <p:spPr>
          <a:xfrm>
            <a:off x="514350" y="2914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impieza y reparación; imprimación de bloqueo de sales (familias del catálogo, a confirmar); acabado de exterior]]></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ímite]]></a:t>
            </a:r>
          </a:p>
        </p:txBody>
      </p:sp>
      <p:sp>
        <p:nvSpPr>
          <p:cNvPr id="14"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capa con su ficha vigent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mpo de la entrad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ariables crítica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registr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umedad del soporte, alcalinidad, porosidad, limpieza]]></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jemplo resuelto (caso didáctico)]]></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calinidad alta y porosidad alta; humedad sin medir: pendiente]]></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ímite]]></a:t>
            </a:r>
          </a:p>
        </p:txBody>
      </p:sp>
      <p:sp>
        <p:nvSpPr>
          <p:cNvPr id="14"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no medido se escribe pendient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mpo de la entrad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compatibilidade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registr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 qué no se combina y qué evita]]></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jemplo resuelto (caso didáctico)]]></a:t>
            </a:r>
          </a:p>
        </p:txBody>
      </p:sp>
      <p:sp>
        <p:nvSpPr>
          <p:cNvPr id="12" name=""/>
          <p:cNvSpPr txBox="1"/>
          <p:nvPr/>
        </p:nvSpPr>
        <p:spPr>
          <a:xfrm>
            <a:off x="514350" y="2914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aplicar sobre capa anterior sin identificar; no cerrar soporte saturado de sales]]></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ímite]]></a:t>
            </a:r>
          </a:p>
        </p:txBody>
      </p:sp>
      <p:sp>
        <p:nvSpPr>
          <p:cNvPr id="14"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mpatibilidad se documenta, no se supon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mpo de la entrad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igencia del entorn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registr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alitre, radiación, viento y humedad con hechos]]></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jemplo resuelto (caso didáctico)]]></a:t>
            </a:r>
          </a:p>
        </p:txBody>
      </p:sp>
      <p:sp>
        <p:nvSpPr>
          <p:cNvPr id="12" name=""/>
          <p:cNvSpPr txBox="1"/>
          <p:nvPr/>
        </p:nvSpPr>
        <p:spPr>
          <a:xfrm>
            <a:off x="514350" y="2914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erosol marino alto, poniente sin edificios delante, humedad ambiental alta]]></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ímite]]></a:t>
            </a:r>
          </a:p>
        </p:txBody>
      </p:sp>
      <p:sp>
        <p:nvSpPr>
          <p:cNvPr id="14"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adjetivos no son dato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mpo de la entrad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ntenimiento y punto de revisión]]></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registr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iodicidad, quién revisa y qué se revisa]]></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jemplo resuelto (caso didáctico)]]></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vado anual y revisión de uniones y sales antes del verano]]></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ímite]]></a:t>
            </a:r>
          </a:p>
        </p:txBody>
      </p:sp>
      <p:sp>
        <p:nvSpPr>
          <p:cNvPr id="14"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n mantenimiento, la entrada pierde valor]]></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mpo de la entrad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guntas para poder afirmar]]></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registr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que falta por preguntar o comprobar]]></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jemplo resuelto (caso didáctico)]]></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altan humedad del soporte y capa anterior: pendiente de respuesta]]></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ímite]]></a:t>
            </a:r>
          </a:p>
        </p:txBody>
      </p:sp>
      <p:sp>
        <p:nvSpPr>
          <p:cNvPr id="14"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n respuesta, no se afirm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biblioteca de sistemas (función × sopor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3]]></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campo no se puede completar, se escribe «pendiente» y se explica qué falta. Una ficha con pendientes sirve para saber qué preguntar; una ficha rellenada con suposiciones es peor que una ficha incompleta y honest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ntrada y camp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3]]></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nción y so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dos claves de en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 de la prot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año se frena y qué no se prome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s del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imprimación y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ables crít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alcalinidad y poros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ompatibil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qué no se comb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gencia del ento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tre, radiación, viento y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ntrada y camp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3]]></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iodicidad y punto de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s pend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falta para poder a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ntrada y camp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biblioteca-de-sistemas-por-funcion-y-soporte"/>
              </a:rPr>
              <a:t><![CDATA[Abrir el juego en el O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ostrador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el catálogo y la bibliotec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ostrador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atálogo lista botes; la biblioteca describe sistemas completos por función y soporte, con capas, variables, incompatibilidades y límite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ostrador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on dos las claves de entrad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ostrador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función es lo que pide el cliente y el soporte es lo que manda en la técnica. Sin soporte no hay entrada que valg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ostrador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on las variables crítica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ostrador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umedad del soporte, alcalinidad y porosidad. Se comprueban en el caso, no se dan por supuesta en la fich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ostrador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la biblioteca no tiene entrada para el cas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ostrador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improvisa una respuesta por aproximación: se dice que no está documentado y se deriva a diagnóstico con los datos del cas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ostrador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un campo que no sé completar?]]></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ostrador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ir «pendiente» y explicar qué falta. Una entrada con pendientes sirve para preguntar, no para afirmar.]]></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ostrador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biblioteca es una garantí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ostrador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Describe un sistema y sus condiciones. La garantía la concede quien tiene la facultad, y el mostrador no la concede.]]></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onsultas la biblioteca con criter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5]]></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onsultas la biblioteca con criter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entrar por la función, filtrar por soporte, comprobar las variables críticas del caso, registrar la ficha con sus límites y derivar a diagnóstico cuando falta el soporte.]]></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4 y 6. El error más frecuente es elegir la entrada más parecida en lugar de la que declara ese soporte, y afirmar sin comprobar las variables.]]></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star «qué sistema necesito» con criterio tiene una herramienta: la biblioteca de sistemas, ordenada por función y por soporte. La función es lo que pide el cliente —interior, exterior, fachada, madera, metal, suelo, piscina, impermeabilización, decorativo—; el soporte es lo que manda en la técnica —mortero, hormigón, yeso o placa, madera, metal y los demás que se documenten—. Se entra por la función, se filtra por el soporte y, si el soporte no está identificado, el caso pasa a diagnóstico.]]></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entrada es una ficha con ocho campos: objetivo de la protección, capas del sistema, variables críticas (humedad del soporte, alcalinidad y porosidad), incompatibilidades conocidas, exigencia del entorno en el litoral mediterráneo (salitre, radiación, viento y humedad), mantenimiento y punto de revisión, y las preguntas que hay que hacer para poder afirmar. Lo que no se sabe se escribe «pendiente»: una entrada con pendientes sirve para preguntar, no para afirmar.]]></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iblioteca no diagnostica, no sustituye la ficha técnica del fabricante y no es una garantía. Su valor está en que hace explícito lo que se sabe y lo que no, y en que permite escribir la respuesta al cliente en tres frases: ]]></a:t>
            </a:r>
            <a:r>
              <a:rPr lang="en-US" b="1" strike="noStrike" sz="2100" spc="0" u="none" cap="none">
                <a:solidFill>
                  <a:srgbClr val="1B2438">
                    <a:alpha val="100000"/>
                  </a:srgbClr>
                </a:solidFill>
                <a:latin typeface="Calibri"/>
              </a:rPr>
              <a:t><![CDATA[qué hace el sistema, qué no hace y bajo qué condiciones]]></a:t>
            </a:r>
            <a:r>
              <a:rPr lang="en-US" strike="noStrike" sz="2100" spc="0" u="none" cap="none">
                <a:solidFill>
                  <a:srgbClr val="1B2438">
                    <a:alpha val="100000"/>
                  </a:srgbClr>
                </a:solidFill>
                <a:latin typeface="Calibri"/>
              </a:rPr>
              <a:t><![CDATA[. Cuando el caso no cabe, se deriva con datos; cuando la duda es real, se deriva sin adornos. Registrar la ficha es la forma de que la biblioteca crezca con la experiencia del equipo, y no con opiniones.]]></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 pinturas y barnices para paredes y techos interiores: clasificación por defecto de la superficie, brillo, poder cubriente y resistencia al frote húmedo (AENOR/UNE, consulta 2026-10).]]></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062-1, pinturas y barnices: recubrimientos para albañilería exterior y hormigón, clasificación; https://www.une.org/encuentra-tu-norma/busca-tu-norma/norma?c=N0033309 (consulta 2026-1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biblioteca-de-sistemas-por-funcion-y-soporte"/>
              </a:rPr>
              <a:t><![CDATA[Biblioteca de sistemas por función y sopo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3]]></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fuente operativa para uso previsto, soportes admitidos, consumo, manos, espesores y condiciones; la versión vigente de cada ficha prevalece sobre cualquier resumen (consulta 2026-10).]]></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TE, Documento Básico HS 1 «Protección frente a la humedad»: https://www.codigotecnico.org/pdf/Documentos/HS/DccHS.pdf (consulta 2026-10): criterio constructivo que una ficha de producto no puede sustitui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2026-10-31T02:41:09Z</dcterms:created>
  <dcterms:modified xsi:type="dcterms:W3CDTF">2026-10-31T02:41:09Z</dcterms:modified>
  <dc:title>Biblioteca de sistemas por función y soporte</dc:title>
  <dc:description>Presentación editable del OA «Biblioteca de sistemas por función y soporte». Enlace: https://pinturasespecializadas.lumbre.lat/object/biblioteca-de-sistemas-por-funcion-y-soporte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