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presProps" Target="presProps.xml"/>
  <Relationship Id="rId118" Type="http://schemas.openxmlformats.org/officeDocument/2006/relationships/viewProps" Target="viewProps.xml"/>
  <Relationship Id="rId1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rótulo Atención multicanal, el título Atender por WhatsApp y el código JUL-C02-O02 sobre fondo azul y franja oc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WhatsApp es el canal donde más encargos se pierden y donde más fácil es prometer sin comprobar.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por WhatsApp sin perder el encarg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der por WhatsApp sin perder el encarg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cambia cuando el cliente no está delante»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cambia cuando el cliente no está delante»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siete recuadros numerados: recibir, acusar, preguntar, resumir, confirmar, pendiente y entregar, con una caja final de regla y flechas que los encade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siete pasos de un encargo por WhatsApp. Cuatro de ellos son mensajes al cliente (acusar, preguntar, resumir, confirmar) y dos son trabajo interno (el registro del pendiente y la constancia de entrega). El plazo del paso 2 es un ejemplo de redacción: el tiempo de respuesta oficial lo fija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flujo: de la notificación al encargo cerrad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ensaj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ocho recuadros de colores que nombran los campos de un encargo: quién, qué, cuánto, formato, acabado, entrega, cuándo y para qué, cada uno con su acl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ocho campos que convierten una consulta en un encargo preparable. Coinciden con los datos que exige una solicitud de pedido (JUL-C03-O01). Todos los ejemplos del diagrama son ficticios: ninguna referencia real ni dato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ee entero y separa lo que sabes de lo que sup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mensaje sale: cantidad (tres), color aproximado (blanco), momento (mañana por la mañana), forma (recogida en tienda). NO sale: la referencia exacta, el formato del envase, el acabado, el uso ni si hay existencias. Cinco huecos. Un «vale, te lo dejo» sería una promesa sobre cinco suposiciones. (Cliente y producto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cusa recibo sin promet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enas tardes. Recibido: tres envases del blanco que sueles usar, para mañana por la mañana y recogida en tienda. Reviso referencias y disponibilidad y te respondo antes del cierre con lo confirmado.» Dos líneas: demuestras que has leído, dices qué haces y pones un marco. El «antes del cierre» es un ejemplo de redacción, no un compromis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onvierte «el de siempre» en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e siempre» es un dato del historial, no de tu memoria. Mira los encargos anteriores de ese cliente en el registro de la casa y **confirma por escrito lo que has encontrado**: «¿Te refiero al blanco mate de interior de la referencia de ejemplo B-000 que retiraste en mayo?». Si no hay historial o el cliente es de otra tienda, se pregunta con opciones comprensibles, nunca con un «¿y ese qué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Pregunta lo que falta, junto y num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dejarlo bien preparado, confírmame: 1) acabado mate o satinado; 2) si es para pared de interior o para zona húmeda/exterior; 3) envase de 4 l o cubo; 4) a qué hora aproximada vienes mañana». Cuatro preguntas, un solo mensaje, todas con opciones. No se pregunta lo que ya está en el chat ni lo que resuelve el historial: eso desgasta y hace perder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scribe el resumen d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men de tu encargo: pintura blanca mate de interior, referencia de ejemplo B-000, 3 envases de 4 l, para recogida en [tienda ficticia] mañana por la mañana (sobre las 9:30). Pendiente de confirmarte: disponibilidad exacta en esta tienda y precio vigente. No lo doy por reservado hasta que te lo confirme.» Los ocho campos están, y lo que no está comprobado aparece **escrito como pendiente**, no esco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Confirma solo lo comprobado y anota 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s existencias y precio en la fuente operativa. Si están: «Confirmado: 3 envases de 4 l de la referencia B-000, reservados a tu nombre, precio vigente X, listo a partir de las 9:00». Si no están, se comunica **hoy**, con alternativas reales sujetas a validación técnica (formato distinto, otra tienda, fecha nueva) y sin prometer una reposición que no está pedida ni confirmada. En ambos casos queda un registro interno con tu nombre, la siguiente acción y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botes d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Entrega con constanci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ntregar, se coteja contra el resumen: tres envases, la referencia que consta, el acabado confirmado. Se marca el pendiente como entregado y se anota cualquier cambio (llevó dos, pidió otro color). Ese cierre es lo que hace que la próxima vez «el blanco de siempre» ya no tenga que pregun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udios, fotos y capturas: qué se puede afirma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udios, fotos y capturas: qué se puede afirma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udios, fotos y capturas: qué se puede afirma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cuse, resumen y confirmación: tres mensajes distinto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pedido con incidencia (audio, foto borrosa y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Reconstruye el estado antes d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n tres mensajes seguidos: un audio de 2:10, una foto de un bote semivacío con la etiqueta ilegible y un «necesito cuatro más para el jueves, que el compañero de ayer me dijo que sí». Antes de responder, lee el historial del chat y mira qué dijo ayer un compañero. No empieces de cero ni contradigas sin base: u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pedido con incidencia (audio, foto borrosa y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Devuelve el audio en texto y pi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he entendido: blanco mate de interior, cuatro envases, para el jueves por la mañana, recogida en tienda. ¿Es eso?». Si el cliente dice «sí», el audio ya vale algo: se ha convertido en un dato verificable. Si dice «no», has descubierto el malentendido el lunes y no el ju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pedido con incidencia (audio, foto borrosa y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Di en voz alta lo que la foto no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tiqueta de la foto no se lee, así que no puedo confirmar la referencia ni el tono exacto. Mándame una foto de la línea donde pone el nombre y el código, o dime la referencia si la tienes en el albarán.» Y se registra como pendiente con esa pregunta como siguiente acción. Nunca se deduce una referencia por el color del envase ni por el parecido (plan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pedido con incidencia (audio, foto borrosa y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mprueba antes de responder a la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jueves» depende de existencias en esta tienda y de si hace falta un traslado entre centros. Se comprueba en la fuente operativa y se responde con una de estas tres frases: está y se reserva, no está pero hay alternativa validada técnicamente, o no está y la fecha realista es otra. La cuarta frase —«ya intentaremos que llegue»— no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pedido con incidencia (audio, foto borrosa y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scribe un resumen que separe lo cierto de lo dud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men: 4 envases de blanco mate de interior. Confirmado: uso y cantidad. Pendiente de tu parte: foto legible de la referencia. Pendiente de mi parte: comprobar existencias y avisarte hoy antes del cierre. Recogida prevista: jueves por la mañana, sin confirmar hasta que te lo diga yo.» Un pendiente con dos dueños distintos se escribe con los dos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pedido con incidencia (audio, foto borrosa y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Hereda el pendiente sin que se pi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ales antes de la respuesta: nota interna con cliente (sin repetir datos personales, basta con cómo localizarlo en el registro), estado, siguiente acción, hora comprometida y dónde está el hilo. El compañero que continúa no debe tener que reconstruir la conversación: eso es exactamente lo que se entrena en JUL-C02-O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endie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cuatro estados de un pendiente, abierto, en curso, confirmado y entregado, encadenados por flechas, y dos cajas inferiores sobre el dueño del pendiente y el cierr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puesta didáctica de estados de un pendiente, con dos reglas: sin dueño y fecha el pendiente no existe, y se cierra escribiendo. Los plazos, la herramienta y a quién corresponde cada estado deben ser validados por la empresa (pla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endientes: que el encargo no se muera en el móvil»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rivacidad: el chat es información interna» (2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rivacidad: el chat es información interna» (3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rivacidad: el chat es información interna» (4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qué cuestan»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qué cuestan» (3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todo el mensaje, incluidos audios y fotos, antes de responder → Acusar recibo: recibido, qué hago y cuándo respondo → Preguntar de una vez, y solo, lo que falta → Enviar el resumen del encargo con los campos completos → Confirmar por escrito solo lo que ya está comprobado → Registrar el pendiente con dueño, siguiente acción y fecha → Entregar y dejar constancia cerrando 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lee entero; después se acusa recibo sin prometer; luego se pregunta lo que falta en un solo mensaje; se resume el encargo; se confirma solo lo comprobado; se registra el pendiente y, al final, se entrega co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incide exactamente con el diagrama «El encargo por WhatsApp, paso a pas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ibido. Reviso disponibilidad y te respondo antes del cierre.» → Acuse de recibo: informa y pone marco, sin prometer producto ni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n 3 envases de 4 l, blanco mate de interior, recogida mañana sobre las 9:30.» → Resumen del encargo: campos verificable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ñana a las 9 lo tienes seguro, no te preocupes.» → Promesa sin comprobar existencias ni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refieres a la referencia B-000 (ejemplo) que retiraste en mayo?» → Convertir «el de siempre» en una referencia confir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olor se ve igual en la foto, te vale ese.» → Afirmar un color a partir de una imagen: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da apuntado: lo confirmo yo antes de las 14.» → Pendiente con dueño y hora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eja corresponde al flujo de siete pasos y a la tabla «qué se puede escribir ya y qué espera a un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te preocupes, mañana a las 9 los tienes aquí seg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tres frases. «Mañana a las 9 los tienes aquí seguros» promete plazo y disponibilidad sin comprobar existencias ni preparación. «Te paso el teléfono de otro cliente» comparte datos de un tercero: es información interna. «El color se ve igual en la foto, pido lo que sea y listo» afirma un color a partir de una imagen, algo que el plan prohíbe expresamente. Las otras tres están bien: la primera es un acuse que repite lo entendido sin comprometer nada, la tercera cierra dos campos que faltan con opciones concretas y la quinta asigna el pendiente a una persona con un marc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no prometer sin confirmar, límites no negociables del plan §7 sobre color y fotografía, y tratamiento de los datos de clientes como información interna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una foto legible de la línea de la referencia o el código del albarán, confirmar el producto con opciones comprensibles y dejar el pendiente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referencia confirmable no hay encargo: se pide el dato que falta y queda registrado como pendiente con responsable y fecha. Reservar adivinando genera el error más caro (producto equivocado preparado y abierto); negarse sin preguntar pierde la venta; elegir por el color del envase o el parecido está explícitamente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audios y fotos) y el ejemplo resuelto con incidencia de este objeto; límites no negociables del plan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cuse dice «te he leído, esto hago y cuándo respondo». La confirmación solo va después de comprobar existencias, precio vigente y preparación en la fuente operativa. Juntarlos convierte una comprobación pendiente en una promesa por escrito, y el rastro escrito del canal juega entonces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Acuse, resumen y confirmación: tres mensajes distintos» y su tabla de qué se puede escribir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ntidad de envases y formato → Va en el resumen escrit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cabado y uso (interior o exterior) → Va en el resumen escrit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ía y franja que necesita el cliente → Va en el resumen escrit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hay tres envases en esta tienda → Solo se escribe tras com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recio vigente con el descuento aplicado → Solo se escribe tras com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traslado desde otra tienda llega mañana → Solo se escribe tras com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tarifa negociada con ese proveedor → Anotación interna: no va a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teléfono de otro cliente por si quiere preguntar → Anotación interna: no va a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Tu observación sobre el margen del pedido → Anotación interna: no va a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cho campos del encargo, la tabla de qué se escribe ya y la regla de tratar precios, tarifas y datos de clientes como in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use · referencia · cantidad · resumen ·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l procedimiento: acusar recibo, cerrar la referencia (no «el de siempre»), fijar la cantidad exacta, escribir el resumen antes de reservar y dejar el pendiente con dueño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ujo de siete pasos y los ocho campos del mensaje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der-por-whatsapp-sin-perder-el-encargo]]></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ompletar la frase»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atención por WhatsApp · Memoria: qué mensaje es cad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atención por WhatsApp · Memoria: qué mensaje es cad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un acuse de reci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ibido + qué voy a hacer + en qué marco te respondo. Ni precio, ni disponibilidad, ni plazo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suelve «el blanco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ndo el historial del cliente en el registro de la casa y confirmando por escrito la referencia encontrada. Nunca por memoria ni por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prometer un color por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foto y la pantalla orientan; el tono se confirma con muestra o carta física. Es un lími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ribe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pués de comprobar existencias, precio vigente y preparación. Si no está comprobado, se escribe como comprobación en cur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deja de existir u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entrega y queda constancia escrita de qué se dio y qué quedó. Sin dueño y fecha, directament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guarda el teléfono de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registro de la casa, con el mínimo necesario. No en tu agenda personal, ni en notas del móvil, ni en capturas compar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e llega este mensaje (ficticio): «Soy instalador, necesito para el martes lo del garaje de antes, dos cubos, y que me lo mandéis a la obra». Redacta el **resumen del encargo** en cinco líneas como se lo enviarías por WhatsApp: qué has entendido, qué necesitas confirmar, qué vas a comprobar tú y con qué marco, y qué queda pendiente. No inventes precios, referencias ni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3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errar un encargo por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der-por-whatsapp-sin-perder-el-encargo]]></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 encargo por WhatsApp»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87" r:id="rId1"/>
    <p:sldLayoutId id="2482433288" r:id="rId2"/>
    <p:sldLayoutId id="2482433289" r:id="rId3"/>
    <p:sldLayoutId id="24824332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c0a4ab977531cf16ce4295b84bc080ec29af35848109f921.jpg"/>
  <Relationship Id="rId3" Type="http://schemas.openxmlformats.org/officeDocument/2006/relationships/hyperlink" Target="https://pinturasespecializadas.lumbre.lat/object/atender-por-whatsapp-sin-perder-el-encarg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atender-por-whatsapp-sin-perder-el-encargo" TargetMode="External"/>
  <Relationship Id="rId4" Type="http://schemas.openxmlformats.org/officeDocument/2006/relationships/hyperlink" Target="https://pinturasespecializadas.lumbre.lat/object/atender-por-whatsapp-sin-perder-el-encargo"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lujo3.jpg"/>
  <Relationship Id="rId3" Type="http://schemas.openxmlformats.org/officeDocument/2006/relationships/hyperlink" Target="https://pinturasespecializadas.lumbre.lat/object/atender-por-whatsapp-sin-perder-el-encargo" TargetMode="External"/>
  <Relationship Id="rId4" Type="http://schemas.openxmlformats.org/officeDocument/2006/relationships/hyperlink" Target="https://pinturasespecializadas.lumbre.lat/object/atender-por-whatsapp-sin-perder-el-encargo"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ensaje4.jpg"/>
  <Relationship Id="rId3" Type="http://schemas.openxmlformats.org/officeDocument/2006/relationships/hyperlink" Target="https://pinturasespecializadas.lumbre.lat/object/atender-por-whatsapp-sin-perder-el-encargo" TargetMode="External"/>
  <Relationship Id="rId4" Type="http://schemas.openxmlformats.org/officeDocument/2006/relationships/hyperlink" Target="https://pinturasespecializadas.lumbre.lat/object/atender-por-whatsapp-sin-perder-el-encargo"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endientes10.jpg"/>
  <Relationship Id="rId3" Type="http://schemas.openxmlformats.org/officeDocument/2006/relationships/hyperlink" Target="https://pinturasespecializadas.lumbre.lat/object/atender-por-whatsapp-sin-perder-el-encargo" TargetMode="External"/>
  <Relationship Id="rId4" Type="http://schemas.openxmlformats.org/officeDocument/2006/relationships/hyperlink" Target="https://pinturasespecializadas.lumbre.lat/object/atender-por-whatsapp-sin-perder-el-encargo"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hyperlink" Target="https://pinturasespecializadas.lumbre.lat/object/atender-por-whatsapp-sin-perder-el-encargo" TargetMode="External"/>
  <Relationship Id="rId4"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der-por-whatsapp-sin-perder-el-encarg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WhatsApp]]></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carg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atender-por-whatsapp-sin-perder-el-encarg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consulta de WhatsApp en un encargo cerrado por escrito: acusar recibo, detectar y preguntar los campos que faltan, redactar el resumen del pedido, confirmar solo lo comprobado, registrar el pendiente con dueño y fecha, y tratar los datos del cliente como información inter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WhatsApp en un almacén de pinturas: qué cambia cuando el cliente no está delante, los ocho campos de un mensaje de encargo, cómo se acusa recibo sin prometer, qué se puede afirmar de un audio o una foto, cómo se confirma por escrito lo comprobado, cómo se gestiona el pendiente y qué datos del cliente son internos. Incluye dos casos resueltos, evaluación, guion de una pantalla y los pendientes de validación inter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hatsapp · mostrador · pedidos · referencias · existencias · respons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por WhatsApp sin perder el encargo]]></a:t>
            </a:r>
          </a:p>
        </p:txBody>
      </p:sp>
      <p:pic>
        <p:nvPicPr>
          <p:cNvPr id="3" name="" descr="Portada de la Academia de Pinturas Especializadas con el rótulo Atención multicanal, el título Atender por WhatsApp y el código JUL-C02-O02 sobre fondo azul y franja ocre">
            <a:hlinkClick r:id="rId3" tooltip="Portada de la Academia de Pinturas Especializadas con el rótulo Atención multicanal, el título Atender por WhatsApp y el código JUL-C02-O02 sobre fondo azul y franja ocre"/>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WhatsApp es el canal donde más encargos se pierden y donde más fácil es prometer sin comprobar.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por-whatsapp-sin-perder-el-encargo"/>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por WhatsApp sin perder el encar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9:47 y el móvil del mostrador vibra. Un mensaje: ]]></a:t>
            </a:r>
            <a:r>
              <a:rPr lang="en-US" b="1" strike="noStrike" sz="2100" spc="0" u="none" cap="none">
                <a:solidFill>
                  <a:srgbClr val="1B2438">
                    <a:alpha val="100000"/>
                  </a:srgbClr>
                </a:solidFill>
                <a:latin typeface="Calibri"/>
              </a:rPr>
              <a:t><![CDATA[«Buenas tardes, quiero tres botes del blanco de siempre para mañana por la mañana, ¿lo tienes? Déjamelo preparado y paso a recogerlo»]]></a:t>
            </a:r>
            <a:r>
              <a:rPr lang="en-US" strike="noStrike" sz="2100" spc="0" u="none" cap="none">
                <a:solidFill>
                  <a:srgbClr val="1B2438">
                    <a:alpha val="100000"/>
                  </a:srgbClr>
                </a:solidFill>
                <a:latin typeface="Calibri"/>
              </a:rPr>
              <a:t><![CDATA[. En cuatro líneas hay una cantidad, una prisa y una recogida… y cinco cosas que no están: qué referencia exacta es «el blanco de siempre», si «bote» es un envase de 4 l o un cubo de 10 l, si es para pared de interior o para una fachada, si el producto está disponible y quién lo va a tener preparado a qué ho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por WhatsApp sin perder el encar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ensaje no es un pedido: es ]]></a:t>
            </a:r>
            <a:r>
              <a:rPr lang="en-US" b="1" strike="noStrike" sz="2100" spc="0" u="none" cap="none">
                <a:solidFill>
                  <a:srgbClr val="1B2438">
                    <a:alpha val="100000"/>
                  </a:srgbClr>
                </a:solidFill>
                <a:latin typeface="Calibri"/>
              </a:rPr>
              <a:t><![CDATA[el principio de un pedido]]></a:t>
            </a:r>
            <a:r>
              <a:rPr lang="en-US" strike="noStrike" sz="2100" spc="0" u="none" cap="none">
                <a:solidFill>
                  <a:srgbClr val="1B2438">
                    <a:alpha val="100000"/>
                  </a:srgbClr>
                </a:solidFill>
                <a:latin typeface="Calibri"/>
              </a:rPr>
              <a:t><![CDATA[. Si se responde con un «sí, hombre, lo tienes» sin comprobar nada, el error sale al día siguiente, en la puerta de la tienda, con el cliente que tenía el camión cargando. Si se responde con un acuse, dos preguntas y un resumen escrito, el mismo mensaje se convierte en un encargo que cualquier compañero puede preparar sin reconstrui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der por WhatsApp sin perder el encar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esa secuencia completa. Los nombres, números y productos de los ejemplos son ]]></a:t>
            </a:r>
            <a:r>
              <a:rPr lang="en-US" b="1" strike="noStrike" sz="2100" spc="0" u="none" cap="none">
                <a:solidFill>
                  <a:srgbClr val="1B2438">
                    <a:alpha val="100000"/>
                  </a:srgbClr>
                </a:solidFill>
                <a:latin typeface="Calibri"/>
              </a:rPr>
              <a:t><![CDATA[ficticios y están marcados como tales]]></a:t>
            </a:r>
            <a:r>
              <a:rPr lang="en-US" strike="noStrike" sz="2100" spc="0" u="none" cap="none">
                <a:solidFill>
                  <a:srgbClr val="1B2438">
                    <a:alpha val="100000"/>
                  </a:srgbClr>
                </a:solidFill>
                <a:latin typeface="Calibri"/>
              </a:rPr>
              <a:t><![CDATA[: no son referencias del surtido de la casa ni datos reales de clientes.]]></a:t>
            </a:r>
          </a:p>
        </p:txBody>
      </p:sp>
      <p:sp>
        <p:nvSpPr>
          <p:cNvPr id="8" name="" descr=""/>
          <p:cNvSpPr/>
          <p:nvPr/>
        </p:nvSpPr>
        <p:spPr>
          <a:xfrm>
            <a:off x="514350" y="26289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6098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ncargo que no cabe en un mensaje escrito no está cerrado: está supuesto.]]></a:t>
            </a:r>
          </a:p>
        </p:txBody>
      </p:sp>
      <p:sp>
        <p:nvSpPr>
          <p:cNvPr id="10" name="" descr=""/>
          <p:cNvSpPr/>
          <p:nvPr/>
        </p:nvSpPr>
        <p:spPr>
          <a:xfrm>
            <a:off x="514350" y="3400425"/>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381375"/>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trabajo de este objeto. Lo que se confirma por texto se puede preparar, heredar y revisar; lo que queda en el aire se discu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os ocho campos que necesita un encargo y detectar cuáles faltan en un mensaje real de WhatsApp.]]></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acuse de recibo que informe sin prometer producto, precio, plazo ni disponibil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en un solo mensaje lo que falta, empezando por convertir «el de siempre» en una referencia comproba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el resumen del encargo y la confirmación de lo comprobado, separando lo confirmado de lo pend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pendiente con dueño, siguiente acción y fecha, y heredarlo en el relevo sin que se pier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os datos del cliente como información interna y aplicar el mínimo necesario al atender y al guardar.]]></a:t>
            </a:r>
          </a:p>
        </p:txBody>
      </p:sp>
      <p:sp>
        <p:nvSpPr>
          <p:cNvPr id="11" name=""/>
          <p:cNvSpPr txBox="1"/>
          <p:nvPr/>
        </p:nvSpPr>
        <p:spPr>
          <a:xfrm>
            <a:off x="514350" y="2667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rrequisi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cibir al cliente y entender su necesidad]]></a:t>
            </a:r>
            <a:r>
              <a:rPr lang="en-US" strike="noStrike" sz="2100" spc="0" u="none" cap="none">
                <a:solidFill>
                  <a:srgbClr val="1B2438">
                    <a:alpha val="100000"/>
                  </a:srgbClr>
                </a:solidFill>
                <a:latin typeface="Calibri"/>
              </a:rPr>
              <a:t><![CDATA[ (JUL-C02-O01). Aquí se usa la misma entrevista de escucha, preguntas y reformulación, pero por un canal donde no puedes ver la cara del cliente ni cortar un malentendido a tiemp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 de autonomía:]]></a:t>
            </a:r>
            <a:r>
              <a:rPr lang="en-US" strike="noStrike" sz="2100" spc="0" u="none" cap="none">
                <a:solidFill>
                  <a:srgbClr val="1B2438">
                    <a:alpha val="100000"/>
                  </a:srgbClr>
                </a:solidFill>
                <a:latin typeface="Calibri"/>
              </a:rPr>
              <a:t><![CDATA[ este objeto enseña ]]></a:t>
            </a:r>
            <a:r>
              <a:rPr lang="en-US" b="1" strike="noStrike" sz="2100" spc="0" u="none" cap="none">
                <a:solidFill>
                  <a:srgbClr val="1B2438">
                    <a:alpha val="100000"/>
                  </a:srgbClr>
                </a:solidFill>
                <a:latin typeface="Calibri"/>
              </a:rPr>
              <a:t><![CDATA[cómo se escribe y cómo se registra]]></a:t>
            </a:r>
            <a:r>
              <a:rPr lang="en-US" strike="noStrike" sz="2100" spc="0" u="none" cap="none">
                <a:solidFill>
                  <a:srgbClr val="1B2438">
                    <a:alpha val="100000"/>
                  </a:srgbClr>
                </a:solidFill>
                <a:latin typeface="Calibri"/>
              </a:rPr>
              <a:t><![CDATA[, no qué política tiene la casa. No fija el número oficial de la línea, ni los tiempos de respuesta, ni la herramienta de pendientes, ni los plazos de entrega entre tiendas, ni las facultades para reservar o descontar: nada de eso se improvisa en un chat. La ]]></a:t>
            </a:r>
            <a:r>
              <a:rPr lang="en-US" b="1" strike="noStrike" sz="2100" spc="0" u="none" cap="none">
                <a:solidFill>
                  <a:srgbClr val="1B2438">
                    <a:alpha val="100000"/>
                  </a:srgbClr>
                </a:solidFill>
                <a:latin typeface="Calibri"/>
              </a:rPr>
              <a:t><![CDATA[práctica observada]]></a:t>
            </a:r>
            <a:r>
              <a:rPr lang="en-US" strike="noStrike" sz="2100" spc="0" u="none" cap="none">
                <a:solidFill>
                  <a:srgbClr val="1B2438">
                    <a:alpha val="100000"/>
                  </a:srgbClr>
                </a:solidFill>
                <a:latin typeface="Calibri"/>
              </a:rPr>
              <a:t><![CDATA[ (atender tres mensajes reales bajo supervisión de tu responsable y que revise el resumen escrito) es obligatoria para declarar autonomía, y se evalúa aparte del cuestion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4]]></a:t>
            </a:r>
          </a:p>
        </p:txBody>
      </p:sp>
      <p:sp>
        <p:nvSpPr>
          <p:cNvPr id="7" name="" descr=""/>
          <p:cNvSpPr/>
          <p:nvPr/>
        </p:nvSpPr>
        <p:spPr>
          <a:xfrm>
            <a:off x="514350" y="1876425"/>
            <a:ext cx="8115300" cy="24384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876425"/>
            <a:ext cx="38100" cy="24384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15-18 minutos de lectura y ejercicios, más la práctica observada y la validación interna, que van aparte.]]></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1" name=""/>
          <p:cNvSpPr txBox="1"/>
          <p:nvPr/>
        </p:nvSpPr>
        <p:spPr>
          <a:xfrm>
            <a:off x="685800" y="235267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ín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WhatsApp]]></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fi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mp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id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e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ñ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r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o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ueñ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r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4]]></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l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jemp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dac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ambia cuando el cliente no está dela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strador te da contexto: ves el envase que trae, la prisa, si es particular o profesional, y puedes cortar un malentendido en el momento. WhatsApp te quita eso y te da cuatro cosas que hay que saber maneja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íncr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edi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ambia cuando el cliente no está dela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lti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fic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f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f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p>
        </p:txBody>
      </p:sp>
      <p:sp>
        <p:nvSpPr>
          <p:cNvPr id="9"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ncronía → el silencio se interpreta como desinterés: se acusa recibo antes de tener la respues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ambia cuando el cliente no está dela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stro escrito → se escribe como se firmaría: sin «seguro», sin «mañana lo tienes», sin datos que no has comprob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media → el audio y la foto se DEVUELVEN convertidos en texto, y el texto es lo que val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al personal → los datos del cliente se quedan en el canal y en el registro de la casa, no en tus not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la notificación al encargo cerrado]]></a:t>
            </a:r>
          </a:p>
        </p:txBody>
      </p:sp>
      <p:pic>
        <p:nvPicPr>
          <p:cNvPr id="3" name="" descr="Diagrama con siete recuadros numerados: recibir, acusar, preguntar, resumir, confirmar, pendiente y entregar, con una caja final de regla y flechas que los encadenan">
            <a:hlinkClick r:id="rId3" tooltip="Diagrama con siete recuadros numerados: recibir, acusar, preguntar, resumir, confirmar, pendiente y entregar, con una caja final de regla y flechas que los encadenan"/>
          </p:cNvPr>
          <p:cNvPicPr>
            <a:picLocks noChangeAspect="1"/>
          </p:cNvPicPr>
          <p:nvPr>
            <p:ph type="pic" idx="1"/>
          </p:nvPr>
        </p:nvPicPr>
        <p:blipFill>
          <a:blip r:embed="rId2"/>
          <a:stretch>
            <a:fillRect/>
          </a:stretch>
        </p:blipFill>
        <p:spPr>
          <a:xfrm>
            <a:off x="3028950" y="1257300"/>
            <a:ext cx="30765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siete pasos de un encargo por WhatsApp. Cuatro de ellos son mensajes al cliente (acusar, preguntar, resumir, confirmar) y dos son trabajo interno (el registro del pendiente y la constancia de entrega). El plazo del paso 2 es un ejemplo de redacción: el tiempo de respuesta oficial lo fija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por-whatsapp-sin-perder-el-encargo"/>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la notificación al encargo cerr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o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flujo: de la notificación al encargo cerr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untos de decisión del flujo: si al terminar el resumen ]]></a:t>
            </a:r>
            <a:r>
              <a:rPr lang="en-US" b="1" strike="noStrike" sz="2100" spc="0" u="none" cap="none">
                <a:solidFill>
                  <a:srgbClr val="1B2438">
                    <a:alpha val="100000"/>
                  </a:srgbClr>
                </a:solidFill>
                <a:latin typeface="Calibri"/>
              </a:rPr>
              <a:t><![CDATA[no puedes decir qué producto es]]></a:t>
            </a:r>
            <a:r>
              <a:rPr lang="en-US" strike="noStrike" sz="2100" spc="0" u="none" cap="none">
                <a:solidFill>
                  <a:srgbClr val="1B2438">
                    <a:alpha val="100000"/>
                  </a:srgbClr>
                </a:solidFill>
                <a:latin typeface="Calibri"/>
              </a:rPr>
              <a:t><![CDATA[, no hay confirmación posible: se pregunta o se deriva. Si un dato depende de comprobar ]]></a:t>
            </a:r>
            <a:r>
              <a:rPr lang="en-US" b="1" strike="noStrike" sz="2100" spc="0" u="none" cap="none">
                <a:solidFill>
                  <a:srgbClr val="1B2438">
                    <a:alpha val="100000"/>
                  </a:srgbClr>
                </a:solidFill>
                <a:latin typeface="Calibri"/>
              </a:rPr>
              <a:t><![CDATA[existencias o precio vigente]]></a:t>
            </a:r>
            <a:r>
              <a:rPr lang="en-US" strike="noStrike" sz="2100" spc="0" u="none" cap="none">
                <a:solidFill>
                  <a:srgbClr val="1B2438">
                    <a:alpha val="100000"/>
                  </a:srgbClr>
                </a:solidFill>
                <a:latin typeface="Calibri"/>
              </a:rPr>
              <a:t><![CDATA[, no se escribe como promesa: se escribe como comprobación en curso. Si el encargo ]]></a:t>
            </a:r>
            <a:r>
              <a:rPr lang="en-US" b="1" strike="noStrike" sz="2100" spc="0" u="none" cap="none">
                <a:solidFill>
                  <a:srgbClr val="1B2438">
                    <a:alpha val="100000"/>
                  </a:srgbClr>
                </a:solidFill>
                <a:latin typeface="Calibri"/>
              </a:rPr>
              <a:t><![CDATA[no se cierra hoy]]></a:t>
            </a:r>
            <a:r>
              <a:rPr lang="en-US" strike="noStrike" sz="2100" spc="0" u="none" cap="none">
                <a:solidFill>
                  <a:srgbClr val="1B2438">
                    <a:alpha val="100000"/>
                  </a:srgbClr>
                </a:solidFill>
                <a:latin typeface="Calibri"/>
              </a:rPr>
              <a:t><![CDATA[, se hereda: un pendiente sin dueño es un pendiente perd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ensaje completo: los ocho campos del encargo]]></a:t>
            </a:r>
          </a:p>
        </p:txBody>
      </p:sp>
      <p:pic>
        <p:nvPicPr>
          <p:cNvPr id="3" name="" descr="Diagrama con ocho recuadros de colores que nombran los campos de un encargo: quién, qué, cuánto, formato, acabado, entrega, cuándo y para qué, cada uno con su aclaración">
            <a:hlinkClick r:id="rId3" tooltip="Diagrama con ocho recuadros de colores que nombran los campos de un encargo: quién, qué, cuánto, formato, acabado, entrega, cuándo y para qué, cada uno con su aclaración"/>
          </p:cNvPr>
          <p:cNvPicPr>
            <a:picLocks noChangeAspect="1"/>
          </p:cNvPicPr>
          <p:nvPr>
            <p:ph type="pic" idx="1"/>
          </p:nvPr>
        </p:nvPicPr>
        <p:blipFill>
          <a:blip r:embed="rId2"/>
          <a:stretch>
            <a:fillRect/>
          </a:stretch>
        </p:blipFill>
        <p:spPr>
          <a:xfrm>
            <a:off x="2828925" y="1257300"/>
            <a:ext cx="34861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ocho campos que convierten una consulta en un encargo preparable. Coinciden con los datos que exige una solicitud de pedido (JUL-C03-O01). Todos los ejemplos del diagrama son ficticios: ninguna referencia real ni dato de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por-whatsapp-sin-perder-el-encargo"/>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ensaje completo: los ocho campos del en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 cierra cada campo y qué se pierde si queda abier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133475"/>
                <a:gridCol w="3181350"/>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confirmas nombre y si es para ti o para un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a quién se reserva ni cómo se factura: luego hay que volver a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refieres a la referencia X que retiraste en mayo o 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se elige por parecido y el error llega al abrir el b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n tres envases o tres litros en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en 12 litros cuando se pedían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133475"/>
                <a:gridCol w="3181350"/>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refieres en envase de 4 l o en cubo, según ex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o falta producto y no se puede reponer la mitad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inado o brillante? ¿Y para qué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funde una pintura de pared con un esmalte o un acabado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 a recoger yo o necesitas envío? ¿A qué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se prepara para una tienda que no es o un reparto no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133475"/>
                <a:gridCol w="3181350"/>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n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ía y en qué franja lo necesitas, mañana o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mete una fecha sin comprobar preparación ni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interior, exterior o humedad? ¿Uso particular 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omienda sin saber el soporte ni la ex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ensaje completo: los ocho campos del en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4]]></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dos minuto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ar el encargo por cerrado, haz esta comprobación: ¿podría un compañero que no ha visto el chat ]]></a:t>
            </a:r>
            <a:r>
              <a:rPr lang="en-US" b="1" strike="noStrike" sz="2000" spc="0" u="none" cap="none">
                <a:solidFill>
                  <a:srgbClr val="1B2438">
                    <a:alpha val="100000"/>
                  </a:srgbClr>
                </a:solidFill>
                <a:latin typeface="Calibri"/>
              </a:rPr>
              <a:t><![CDATA[preparar el material, llamar al cliente y entregarlo]]></a:t>
            </a:r>
            <a:r>
              <a:rPr lang="en-US" strike="noStrike" sz="2000" spc="0" u="none" cap="none">
                <a:solidFill>
                  <a:srgbClr val="1B2438">
                    <a:alpha val="100000"/>
                  </a:srgbClr>
                </a:solidFill>
                <a:latin typeface="Calibri"/>
              </a:rPr>
              <a:t><![CDATA[ leyendo solo tu resumen? Si falta un campo, no es un problema del cliente por no haberlo dicho: es tuyo por no haberlo preguntado. Y si el dato depende de algo que no has visto con tus ojos (stock, precio, un traslado entre tiendas), no va en el mensaje como promesa: va como comprobación con fec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1 de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ee entero y separa lo que sabes de lo que supon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mensaje sale: cantidad (tres), color aproximado (blanco), momento (mañana por la mañana), forma (recogida en tienda). NO sale: la referencia exacta, el formato del envase, el acabado, el uso ni si hay existencias. Cinco huecos. Un «vale, te lo dejo» sería una promesa sobre cinco suposiciones. (Cliente y producto fictici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2 de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cusa recibo sin prometer na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s tardes. Recibido: tres envases del blanco que sueles usar, para mañana por la mañana y recogida en tienda. Reviso referencias y disponibilidad y te respondo antes del cierre con lo confirmado.» Dos líneas: demuestras que has leído, dices qué haces y pones un marco. El «antes del cierre» es un ejemplo de redacción, no un compromiso de la ca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3 de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vierte «el de siempre» en una referenci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 siempre» es un dato del historial, no de tu memoria. Mira los encargos anteriores de ese cliente en el registro de la casa y ]]></a:t>
            </a:r>
            <a:r>
              <a:rPr lang="en-US" b="1" strike="noStrike" sz="2100" spc="0" u="none" cap="none">
                <a:solidFill>
                  <a:srgbClr val="1B2438">
                    <a:alpha val="100000"/>
                  </a:srgbClr>
                </a:solidFill>
                <a:latin typeface="Calibri"/>
              </a:rPr>
              <a:t><![CDATA[confirma por escrito lo que has encontrado]]></a:t>
            </a:r>
            <a:r>
              <a:rPr lang="en-US" strike="noStrike" sz="2100" spc="0" u="none" cap="none">
                <a:solidFill>
                  <a:srgbClr val="1B2438">
                    <a:alpha val="100000"/>
                  </a:srgbClr>
                </a:solidFill>
                <a:latin typeface="Calibri"/>
              </a:rPr>
              <a:t><![CDATA[: «¿Te refiero al blanco mate de interior de la referencia de ejemplo B-000 que retiraste en mayo?». Si no hay historial o el cliente es de otra tienda, se pregunta con opciones comprensibles, nunca con un «¿y ese qué 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4 de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egunta lo que falta, junto y numer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jarlo bien preparado, confírmame: 1) acabado mate o satinado; 2) si es para pared de interior o para zona húmeda/exterior; 3) envase de 4 l o cubo; 4) a qué hora aproximada vienes mañana». Cuatro preguntas, un solo mensaje, todas con opciones. No se pregunta lo que ya está en el chat ni lo que resuelve el historial: eso desgasta y hace perder el turn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5 de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e el resumen del encarg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en de tu encargo: pintura blanca mate de interior, referencia de ejemplo B-000, 3 envases de 4 l, para recogida en [tienda ficticia] mañana por la mañana (sobre las 9:30). Pendiente de confirmarte: disponibilidad exacta en esta tienda y precio vigente. No lo doy por reservado hasta que te lo confirme.» Los ocho campos están, y lo que no está comprobado aparece ]]></a:t>
            </a:r>
            <a:r>
              <a:rPr lang="en-US" b="1" strike="noStrike" sz="2100" spc="0" u="none" cap="none">
                <a:solidFill>
                  <a:srgbClr val="1B2438">
                    <a:alpha val="100000"/>
                  </a:srgbClr>
                </a:solidFill>
                <a:latin typeface="Calibri"/>
              </a:rPr>
              <a:t><![CDATA[escrito como pendiente]]></a:t>
            </a:r>
            <a:r>
              <a:rPr lang="en-US" strike="noStrike" sz="2100" spc="0" u="none" cap="none">
                <a:solidFill>
                  <a:srgbClr val="1B2438">
                    <a:alpha val="100000"/>
                  </a:srgbClr>
                </a:solidFill>
                <a:latin typeface="Calibri"/>
              </a:rPr>
              <a:t><![CDATA[, no escond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6 de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nfirma solo lo comprobado y anota el pendient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s existencias y precio en la fuente operativa. Si están: «Confirmado: 3 envases de 4 l de la referencia B-000, reservados a tu nombre, precio vigente X, listo a partir de las 9:00». Si no están, se comunica ]]></a:t>
            </a:r>
            <a:r>
              <a:rPr lang="en-US" b="1"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con alternativas reales sujetas a validación técnica (formato distinto, otra tienda, fecha nueva) y sin prometer una reposición que no está pedida ni confirmada. En ambos casos queda un registro interno con tu nombre, la siguiente acción y la ho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mensaje completo: los ocho campos del encargo · Ejemplo resuelto 1: «tres botes del blanco de siempre»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ntrega con constancia y cier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ntregar, se coteja contra el resumen: tres envases, la referencia que consta, el acabado confirmado. Se marca el pendiente como entregado y se anota cualquier cambio (llevó dos, pidió otro color). Ese cierre es lo que hace que la próxima vez «el blanco de siempre» ya no tenga que preguntar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dios, fotos y capturas: qué se puede afirm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udio de dos minutos y la foto borrosa de una etiqueta son material de trabajo, no especificación. La regla es simple: ]]></a:t>
            </a:r>
            <a:r>
              <a:rPr lang="en-US" b="1" strike="noStrike" sz="2100" spc="0" u="none" cap="none">
                <a:solidFill>
                  <a:srgbClr val="1B2438">
                    <a:alpha val="100000"/>
                  </a:srgbClr>
                </a:solidFill>
                <a:latin typeface="Calibri"/>
              </a:rPr>
              <a:t><![CDATA[el audio se devuelve en texto y la foto se usa para preguntar, no para prometer]]></a:t>
            </a:r>
            <a:r>
              <a:rPr lang="en-US" strike="noStrike" sz="2100" spc="0" u="none" cap="none">
                <a:solidFill>
                  <a:srgbClr val="1B2438">
                    <a:alpha val="100000"/>
                  </a:srgbClr>
                </a:solidFill>
                <a:latin typeface="Calibri"/>
              </a:rPr>
              <a:t><![CDAT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²]]></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dios, fotos y capturas: qué se puede afirm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gual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O → se transcribe en un mensaje de texto y se pide «¿correcto?». Nunca se responde con otro audio de tres minu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dios, fotos y capturas: qué se puede afirm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 DE ETIQUETA → sirve para leer la referencia. Si no se lee, no se deduce: se vuelve a pedir o se pregunta por familia y us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 DE UNA PARED O CAPTURA DE UN COLOR → orientación, no compromiso. El tono se confirma con muestra o carta físic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O O FOTO CON DATOS PERSONALES (dirección, matrícula, factura de otro cliente) → no se reenvían ni se guardan fuera del canal de la ca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udios, fotos y capturas: qué se puede afirm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4]]></a:t>
            </a:r>
          </a:p>
        </p:txBody>
      </p:sp>
      <p:sp>
        <p:nvSpPr>
          <p:cNvPr id="7" name="" descr=""/>
          <p:cNvSpPr/>
          <p:nvPr/>
        </p:nvSpPr>
        <p:spPr>
          <a:xfrm>
            <a:off x="514350" y="1866900"/>
            <a:ext cx="8115300" cy="27527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SAJE DE VOZ DEL CLIENTE CON UNA URGENCIA → la urgencia se registra con hora, no se «siente» y se olvid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volver un audio sin perder información]]></a:t>
            </a:r>
          </a:p>
        </p:txBody>
      </p:sp>
      <p:sp>
        <p:nvSpPr>
          <p:cNvPr id="12" name=""/>
          <p:cNvSpPr txBox="1"/>
          <p:nvPr/>
        </p:nvSpPr>
        <p:spPr>
          <a:xfrm>
            <a:off x="685800" y="2343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ructura la confirmación en tres piezas: ]]></a:t>
            </a:r>
            <a:r>
              <a:rPr lang="en-US" b="1" strike="noStrike" sz="2000" spc="0" u="none" cap="none">
                <a:solidFill>
                  <a:srgbClr val="1B2438">
                    <a:alpha val="100000"/>
                  </a:srgbClr>
                </a:solidFill>
                <a:latin typeface="Calibri"/>
              </a:rPr>
              <a:t><![CDATA[lo que he entendido]]></a:t>
            </a:r>
            <a:r>
              <a:rPr lang="en-US" strike="noStrike" sz="2000" spc="0" u="none" cap="none">
                <a:solidFill>
                  <a:srgbClr val="1B2438">
                    <a:alpha val="100000"/>
                  </a:srgbClr>
                </a:solidFill>
                <a:latin typeface="Calibri"/>
              </a:rPr>
              <a:t><![CDATA[ (cantidad, producto, uso), ]]></a:t>
            </a:r>
            <a:r>
              <a:rPr lang="en-US" b="1" strike="noStrike" sz="2000" spc="0" u="none" cap="none">
                <a:solidFill>
                  <a:srgbClr val="1B2438">
                    <a:alpha val="100000"/>
                  </a:srgbClr>
                </a:solidFill>
                <a:latin typeface="Calibri"/>
              </a:rPr>
              <a:t><![CDATA[lo que voy a hacer]]></a:t>
            </a:r>
            <a:r>
              <a:rPr lang="en-US" strike="noStrike" sz="2000" spc="0" u="none" cap="none">
                <a:solidFill>
                  <a:srgbClr val="1B2438">
                    <a:alpha val="100000"/>
                  </a:srgbClr>
                </a:solidFill>
                <a:latin typeface="Calibri"/>
              </a:rPr>
              <a:t><![CDATA[ (comprobar existencias y precio) y ]]></a:t>
            </a:r>
            <a:r>
              <a:rPr lang="en-US" b="1" strike="noStrike" sz="2000" spc="0" u="none" cap="none">
                <a:solidFill>
                  <a:srgbClr val="1B2438">
                    <a:alpha val="100000"/>
                  </a:srgbClr>
                </a:solidFill>
                <a:latin typeface="Calibri"/>
              </a:rPr>
              <a:t><![CDATA[cuándo te lo confirmo]]></a:t>
            </a:r>
            <a:r>
              <a:rPr lang="en-US" strike="noStrike" sz="2000" spc="0" u="none" cap="none">
                <a:solidFill>
                  <a:srgbClr val="1B2438">
                    <a:alpha val="100000"/>
                  </a:srgbClr>
                </a:solidFill>
                <a:latin typeface="Calibri"/>
              </a:rPr>
              <a:t><![CDATA[ (marco realista pendiente de política de la casa). Y cierra con la pregunta que desbloquea: «¿el acabado es mate o satinado?». Si el cliente corrige algo, la corrección queda escrita y el encargo se actualiza en el resumen, no en tu memor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cuse, resumen y confirmación: tres mensajes disti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WhatsApp se escriben tres cosas diferentes y casi siempre se mezclan. ]]></a:t>
            </a:r>
            <a:r>
              <a:rPr lang="en-US" b="1" strike="noStrike" sz="2100" spc="0" u="none" cap="none">
                <a:solidFill>
                  <a:srgbClr val="1B2438">
                    <a:alpha val="100000"/>
                  </a:srgbClr>
                </a:solidFill>
                <a:latin typeface="Calibri"/>
              </a:rPr>
              <a:t><![CDATA[El acuse de recibo]]></a:t>
            </a:r>
            <a:r>
              <a:rPr lang="en-US" strike="noStrike" sz="2100" spc="0" u="none" cap="none">
                <a:solidFill>
                  <a:srgbClr val="1B2438">
                    <a:alpha val="100000"/>
                  </a:srgbClr>
                </a:solidFill>
                <a:latin typeface="Calibri"/>
              </a:rPr>
              <a:t><![CDATA[ dice «te he leído y esto es lo que hago»; no contiene precio, ni disponibilidad, ni plazo. ]]></a:t>
            </a:r>
            <a:r>
              <a:rPr lang="en-US" b="1" strike="noStrike" sz="2100" spc="0" u="none" cap="none">
                <a:solidFill>
                  <a:srgbClr val="1B2438">
                    <a:alpha val="100000"/>
                  </a:srgbClr>
                </a:solidFill>
                <a:latin typeface="Calibri"/>
              </a:rPr>
              <a:t><![CDATA[El resumen del encargo]]></a:t>
            </a:r>
            <a:r>
              <a:rPr lang="en-US" strike="noStrike" sz="2100" spc="0" u="none" cap="none">
                <a:solidFill>
                  <a:srgbClr val="1B2438">
                    <a:alpha val="100000"/>
                  </a:srgbClr>
                </a:solidFill>
                <a:latin typeface="Calibri"/>
              </a:rPr>
              <a:t><![CDATA[ contiene los campos: es el documento del pedido en miniatura, y sirve para que el cliente vea lo que ha pedido. ]]></a:t>
            </a:r>
            <a:r>
              <a:rPr lang="en-US" b="1" strike="noStrike" sz="2100" spc="0" u="none" cap="none">
                <a:solidFill>
                  <a:srgbClr val="1B2438">
                    <a:alpha val="100000"/>
                  </a:srgbClr>
                </a:solidFill>
                <a:latin typeface="Calibri"/>
              </a:rPr>
              <a:t><![CDATA[La confirmación]]></a:t>
            </a:r>
            <a:r>
              <a:rPr lang="en-US" strike="noStrike" sz="2100" spc="0" u="none" cap="none">
                <a:solidFill>
                  <a:srgbClr val="1B2438">
                    <a:alpha val="100000"/>
                  </a:srgbClr>
                </a:solidFill>
                <a:latin typeface="Calibri"/>
              </a:rPr>
              <a:t><![CDATA[ comunica lo que ya está comprobado en la fuente operativa (producto, existencias, precio vigente, fecha realista) y enuncia lo que sigue pend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cuse, resumen y confirmación: tres mensajes disti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se se manda pronto, aunque no sepas nada. El resumen se manda en cuanto tengas los campos. La confirmación ]]></a:t>
            </a:r>
            <a:r>
              <a:rPr lang="en-US" b="1" strike="noStrike" sz="2100" spc="0" u="none" cap="none">
                <a:solidFill>
                  <a:srgbClr val="1B2438">
                    <a:alpha val="100000"/>
                  </a:srgbClr>
                </a:solidFill>
                <a:latin typeface="Calibri"/>
              </a:rPr>
              <a:t><![CDATA[solo después de comprobar]]></a:t>
            </a:r>
            <a:r>
              <a:rPr lang="en-US" strike="noStrike" sz="2100" spc="0" u="none" cap="none">
                <a:solidFill>
                  <a:srgbClr val="1B2438">
                    <a:alpha val="100000"/>
                  </a:srgbClr>
                </a:solidFill>
                <a:latin typeface="Calibri"/>
              </a:rPr>
              <a:t><![CDATA[. El error típico es convertir el acuse en confirmación («recibido, lo tienes») o la confirmación en promesa de plazo («mañana a las 9 te lo dejo puesto») sin haber visto existencias ni preparación. Y hay una cuarta categoría que casi nunca se escribe: ]]></a:t>
            </a:r>
            <a:r>
              <a:rPr lang="en-US" b="1" strike="noStrike" sz="2100" spc="0" u="none" cap="none">
                <a:solidFill>
                  <a:srgbClr val="1B2438">
                    <a:alpha val="100000"/>
                  </a:srgbClr>
                </a:solidFill>
                <a:latin typeface="Calibri"/>
              </a:rPr>
              <a:t><![CDATA[la negativa a tiempo]]></a:t>
            </a:r>
            <a:r>
              <a:rPr lang="en-US" strike="noStrike" sz="2100" spc="0" u="none" cap="none">
                <a:solidFill>
                  <a:srgbClr val="1B2438">
                    <a:alpha val="100000"/>
                  </a:srgbClr>
                </a:solidFill>
                <a:latin typeface="Calibri"/>
              </a:rPr>
              <a:t><![CDATA[. Decir hoy que mañana no está disponible vale más que callar y que el cliente lo descubra en la puer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cuse, resumen y confirmación: tres mensajes disti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uede escribir ya y qué espera a una comprob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905250"/>
                <a:gridCol w="4210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escribe sin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se escribe hasta comprob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 Reviso disponibilidad y te respondo con lo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hay tres y te los dejo guard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iendo que buscas un blanco mate de interior, ¿cor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blanco es idéntico al de la foto que me has man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vigente te lo confirmo en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a X euros y te hago el descuento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ñana por la mañana la tienda abre a su horario habi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s 9:00 en punto lo tienes 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3905250"/>
                <a:gridCol w="4210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escribe sin 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se escribe hasta comprob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hay en esta tienda, valoramos si está en otra y te dec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lo traigo de otra tienda y lo tienes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apuntado como pendiente: lo confirmo yo antes d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 preocupes, que esto lo veo yo luego.» (sin dueño ni hora escr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cuse, resumen y confirmación: tres mensajes distintos · Ejemplo resuelto 2: el mismo pedido con incidencia (audio, foto borrosa y pris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onstruye el estado antes de escribi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n tres mensajes seguidos: un audio de 2:10, una foto de un bote semivacío con la etiqueta ilegible y un «necesito cuatro más para el jueves, que el compañero de ayer me dijo que sí». Antes de responder, lee el historial del chat y mira qué dijo ayer un compañero. No empieces de cero ni contradigas sin base: unif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cuse, resumen y confirmación: tres mensajes distintos · Ejemplo resuelto 2: el mismo pedido con incidencia (audio, foto borrosa y pris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evuelve el audio en texto y pide confirm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e entendido: blanco mate de interior, cuatro envases, para el jueves por la mañana, recogida en tienda. ¿Es eso?». Si el cliente dice «sí», el audio ya vale algo: se ha convertido en un dato verificable. Si dice «no», has descubierto el malentendido el lunes y no el juev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cuse, resumen y confirmación: tres mensajes distintos · Ejemplo resuelto 2: el mismo pedido con incidencia (audio, foto borrosa y prisa) · Paso 3 de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i en voz alta lo que la foto no puede d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de la foto no se lee, así que no puedo confirmar la referencia ni el tono exacto. Mándame una foto de la línea donde pone el nombre y el código, o dime la referencia si la tienes en el albarán.» Y se registra como pendiente con esa pregunta como siguiente acción. Nunca se deduce una referencia por el color del envase ni por el parecido (plan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cuse, resumen y confirmación: tres mensajes distintos · Ejemplo resuelto 2: el mismo pedido con incidencia (audio, foto borrosa y prisa) · Paso 4 de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ueba antes de responder a la pris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eves» depende de existencias en esta tienda y de si hace falta un traslado entre centros. Se comprueba en la fuente operativa y se responde con una de estas tres frases: está y se reserva, no está pero hay alternativa validada técnicamente, o no está y la fecha realista es otra. La cuarta frase —«ya intentaremos que llegue»— no se escri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cuse, resumen y confirmación: tres mensajes distintos · Ejemplo resuelto 2: el mismo pedido con incidencia (audio, foto borrosa y prisa) · Paso 5 de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scribe un resumen que separe lo cierto de lo dudo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en: 4 envases de blanco mate de interior. Confirmado: uso y cantidad. Pendiente de tu parte: foto legible de la referencia. Pendiente de mi parte: comprobar existencias y avisarte hoy antes del cierre. Recogida prevista: jueves por la mañana, sin confirmar hasta que te lo diga yo.» Un pendiente con dos dueños distintos se escribe con los dos nombr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cuse, resumen y confirmación: tres mensajes distintos · Ejemplo resuelto 2: el mismo pedido con incidencia (audio, foto borrosa y prisa) · Paso 6 de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Hereda el pendiente sin que se pier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ales antes de la respuesta: nota interna con cliente (sin repetir datos personales, basta con cómo localizarlo en el registro), estado, siguiente acción, hora comprometida y dónde está el hilo. El compañero que continúa no debe tener que reconstruir la conversación: eso es exactamente lo que se entrena en JUL-C02-O0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endientes: que el encargo no se muera en el móvil]]></a:t>
            </a:r>
          </a:p>
        </p:txBody>
      </p:sp>
      <p:pic>
        <p:nvPicPr>
          <p:cNvPr id="3" name="" descr="Diagrama con cuatro estados de un pendiente, abierto, en curso, confirmado y entregado, encadenados por flechas, y dos cajas inferiores sobre el dueño del pendiente y el cierre por escrito">
            <a:hlinkClick r:id="rId3" tooltip="Diagrama con cuatro estados de un pendiente, abierto, en curso, confirmado y entregado, encadenados por flechas, y dos cajas inferiores sobre el dueño del pendiente y el cierre por escrito"/>
          </p:cNvPr>
          <p:cNvPicPr>
            <a:picLocks noChangeAspect="1"/>
          </p:cNvPicPr>
          <p:nvPr>
            <p:ph type="pic" idx="1"/>
          </p:nvPr>
        </p:nvPicPr>
        <p:blipFill>
          <a:blip r:embed="rId2"/>
          <a:stretch>
            <a:fillRect/>
          </a:stretch>
        </p:blipFill>
        <p:spPr>
          <a:xfrm>
            <a:off x="2828925" y="1257300"/>
            <a:ext cx="34861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puesta didáctica de estados de un pendiente, con dos reglas: sin dueño y fecha el pendiente no existe, y se cierra escribiendo. Los plazos, la herramienta y a quién corresponde cada estado deben ser validados por la empresa (plan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der-por-whatsapp-sin-perder-el-encargo"/>
              </a:rPr>
              <a:t><![CDATA[Ver imagen original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endientes: que el encargo no se muera en el móvi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hat de WhatsApp es una pila de notificaciones, y las notificaciones no recuerdan: interrumpen. El pendiente es lo que convierte este canal en trabajo: ]]></a:t>
            </a:r>
            <a:r>
              <a:rPr lang="en-US" b="1" strike="noStrike" sz="2100" spc="0" u="none" cap="none">
                <a:solidFill>
                  <a:srgbClr val="1B2438">
                    <a:alpha val="100000"/>
                  </a:srgbClr>
                </a:solidFill>
                <a:latin typeface="Calibri"/>
              </a:rPr>
              <a:t><![CDATA[lo que queda abierto se anota con dueño, siguiente acción y fecha]]></a:t>
            </a:r>
            <a:r>
              <a:rPr lang="en-US" strike="noStrike" sz="2100" spc="0" u="none" cap="none">
                <a:solidFill>
                  <a:srgbClr val="1B2438">
                    <a:alpha val="100000"/>
                  </a:srgbClr>
                </a:solidFill>
                <a:latin typeface="Calibri"/>
              </a:rPr>
              <a:t><![CDATA[, y se revisa hasta que se cierra. Cuatro ideas que sostienen la gest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endientes: que el encargo no se muera en el móvi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o: el pendiente se anota fuera del chat.]]></a:t>
            </a:r>
            <a:r>
              <a:rPr lang="en-US" strike="noStrike" sz="2100" spc="0" u="none" cap="none">
                <a:solidFill>
                  <a:srgbClr val="1B2438">
                    <a:alpha val="100000"/>
                  </a:srgbClr>
                </a:solidFill>
                <a:latin typeface="Calibri"/>
              </a:rPr>
              <a:t><![CDATA[ Marcar un mensaje como «sin leer» en tu móvil no es un registro: es una apuesta. ]]></a:t>
            </a:r>
            <a:r>
              <a:rPr lang="en-US" b="1" strike="noStrike" sz="2100" spc="0" u="none" cap="none">
                <a:solidFill>
                  <a:srgbClr val="1B2438">
                    <a:alpha val="100000"/>
                  </a:srgbClr>
                </a:solidFill>
                <a:latin typeface="Calibri"/>
              </a:rPr>
              <a:t><![CDATA[Dos: sin dueño no existe.]]></a:t>
            </a:r>
            <a:r>
              <a:rPr lang="en-US" strike="noStrike" sz="2100" spc="0" u="none" cap="none">
                <a:solidFill>
                  <a:srgbClr val="1B2438">
                    <a:alpha val="100000"/>
                  </a:srgbClr>
                </a:solidFill>
                <a:latin typeface="Calibri"/>
              </a:rPr>
              <a:t><![CDATA[ «Que lo vea quien esté» equivale a que no lo vea nadie; el nombre de la persona que responde va en la nota. ]]></a:t>
            </a:r>
            <a:r>
              <a:rPr lang="en-US" b="1" strike="noStrike" sz="2100" spc="0" u="none" cap="none">
                <a:solidFill>
                  <a:srgbClr val="1B2438">
                    <a:alpha val="100000"/>
                  </a:srgbClr>
                </a:solidFill>
                <a:latin typeface="Calibri"/>
              </a:rPr>
              <a:t><![CDATA[Tres: la siguiente acción es concreta.]]></a:t>
            </a:r>
            <a:r>
              <a:rPr lang="en-US" strike="noStrike" sz="2100" spc="0" u="none" cap="none">
                <a:solidFill>
                  <a:srgbClr val="1B2438">
                    <a:alpha val="100000"/>
                  </a:srgbClr>
                </a:solidFill>
                <a:latin typeface="Calibri"/>
              </a:rPr>
              <a:t><![CDATA[ «Verificar si queda en esta tienda o en otra» es una acción; «ver lo del cliente» no lo es. ]]></a:t>
            </a:r>
            <a:r>
              <a:rPr lang="en-US" b="1" strike="noStrike" sz="2100" spc="0" u="none" cap="none">
                <a:solidFill>
                  <a:srgbClr val="1B2438">
                    <a:alpha val="100000"/>
                  </a:srgbClr>
                </a:solidFill>
                <a:latin typeface="Calibri"/>
              </a:rPr>
              <a:t><![CDATA[Cuatro: se cierra escribiendo.]]></a:t>
            </a:r>
            <a:r>
              <a:rPr lang="en-US" strike="noStrike" sz="2100" spc="0" u="none" cap="none">
                <a:solidFill>
                  <a:srgbClr val="1B2438">
                    <a:alpha val="100000"/>
                  </a:srgbClr>
                </a:solidFill>
                <a:latin typeface="Calibri"/>
              </a:rPr>
              <a:t><![CDATA[ Cuando el cliente recibe lo suyo, el pendiente pasa a entregado con constancia de qué se entregó y qué quedó. Y al final del turno, la revisión de pendientes abiertos es parte del trabajo, no un extra de buena volunt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rivacidad: el chat es información inter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WhatsApp viajan nombres, teléfonos, direcciones de obra, matrículas de reparto, fotos de facturas y precios negociados. En el plan de la academia eso es ]]></a:t>
            </a:r>
            <a:r>
              <a:rPr lang="en-US" b="1" strike="noStrike" sz="2100" spc="0" u="none" cap="none">
                <a:solidFill>
                  <a:srgbClr val="1B2438">
                    <a:alpha val="100000"/>
                  </a:srgbClr>
                </a:solidFill>
                <a:latin typeface="Calibri"/>
              </a:rPr>
              <a:t><![CDATA[información interna]]></a:t>
            </a:r>
            <a:r>
              <a:rPr lang="en-US" strike="noStrike" sz="2100" spc="0" u="none" cap="none">
                <a:solidFill>
                  <a:srgbClr val="1B2438">
                    <a:alpha val="100000"/>
                  </a:srgbClr>
                </a:solidFill>
                <a:latin typeface="Calibri"/>
              </a:rPr>
              <a:t><![CDATA[: se trata con el mismo criterio que una factura y se anonimiza de forma irreversible cuando se usa como ejemplo. Cuatro reglas prácticas, sin necesidad de ser especialista en protección de da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rivacidad: el chat es información inter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íni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nví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er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dác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il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rivacidad: el chat es información inter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sp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do.]]></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entro tiene un criterio escrito sobre canales, dispositivos y conservación de conversaciones, ese criterio manda sobre este objeto. Si no lo tiene, es uno de los materiales pendientes que la empresa debe confirm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rivacidad: el chat es información inter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4]]></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 clientes: tres cosas que no se hacen]]></a:t>
            </a:r>
          </a:p>
        </p:txBody>
      </p:sp>
      <p:sp>
        <p:nvSpPr>
          <p:cNvPr id="10" name=""/>
          <p:cNvSpPr txBox="1"/>
          <p:nvPr/>
        </p:nvSpPr>
        <p:spPr>
          <a:xfrm>
            <a:off x="685800" y="1619250"/>
            <a:ext cx="24765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BF4018">
                    <a:alpha val="100000"/>
                  </a:srgbClr>
                </a:solidFill>
                <a:latin typeface="Calibri"/>
              </a:rPr>
              <a:t><![CDATA[1.]]></a:t>
            </a:r>
          </a:p>
        </p:txBody>
      </p:sp>
      <p:sp>
        <p:nvSpPr>
          <p:cNvPr id="11" name=""/>
          <p:cNvSpPr txBox="1"/>
          <p:nvPr/>
        </p:nvSpPr>
        <p:spPr>
          <a:xfrm>
            <a:off x="933450" y="1619250"/>
            <a:ext cx="752475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guarda el teléfono de un cliente en una agenda personal ni se anota el encargo solo en un papel propio. 2) No se comparte con otro cliente el nombre, el teléfono o el precio de un tercero, aunque «total, no se van a conocer». 3) No se sube una captura de una conversación con datos reales a un grupo, un proveedor o una herramienta externa sin anonimizarla antes. Los ejemplos de este objeto son ficticios precisamente por e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qué cuest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sin acusar recibo → el cliente escribe a la competencia a los diez minutos y el encargo se pierde aunque el material estuvie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disponibilidad «de memoria» → el cliente viene de lejos, no hay producto y la reclamación ya cuesta un transporte y una disculp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el de siempre» sin convertirlo en referencia → se prepara otra cosa, se abre el envase y no hay marcha atrá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qué cuest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una cosa por mensaje → cinco idas y venidas, el cliente se cansa y el encargo queda a med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 plazo sin comprobar preparación ni reparto → se incumple la única cosa que el cliente recordab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pendiente en «sin leer» → mañana nadie sabe si estaba contestado, reservado o anulado, y se duplican respuestas por otros canal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un audio con otro audio → dos versiones orales del mismo encargo y ninguna por escrito que se pueda prepar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qué cuest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ar el chat del canal de la casa → datos de clientes fuera de control y un relevo imposible de hered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atender un mensaje de WhatsApp desde que llega hasta que se cierra el encarg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todo el mensaje, incluidos audios y fotos, antes de responde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r y dejar constancia cerrando el pendient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de una vez, y solo, lo que falt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el pendiente con dueño, siguiente acción y fech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usar recibo: recibido, qué hago y cuándo respon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nfirmar por escrito solo lo que ya está comprobado]]></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nviar el resumen del encargo con los campos complet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escrita en un chat con lo que hace (o lo que rompe) dentro del procedimien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ibido. Reviso disponibilidad y te respondo antes del cierre.»]]></a:t>
            </a:r>
          </a:p>
        </p:txBody>
      </p:sp>
      <p:sp>
        <p:nvSpPr>
          <p:cNvPr id="11" name=""/>
          <p:cNvSpPr txBox="1"/>
          <p:nvPr/>
        </p:nvSpPr>
        <p:spPr>
          <a:xfrm>
            <a:off x="514350" y="2952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n 3 envases de 4 l, blanco mate de interior, recogida mañana sobre las 9:30.»]]></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ñana a las 9 lo tienes seguro, no te preocupes.»]]></a:t>
            </a:r>
          </a:p>
        </p:txBody>
      </p:sp>
      <p:sp>
        <p:nvSpPr>
          <p:cNvPr id="13" name=""/>
          <p:cNvSpPr txBox="1"/>
          <p:nvPr/>
        </p:nvSpPr>
        <p:spPr>
          <a:xfrm>
            <a:off x="514350" y="3971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 refieres a la referencia B-000 (ejemplo) que retiraste en may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olor se ve igual en la foto, te vale ese.»]]></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da apuntado: lo confirmo yo antes de las 14.»]]></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umen del encargo: campos verificables por escrit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mesa sin comprobar existencias ni preparació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vertir «el de siempre» en una referencia confirmabl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firmar un color a partir de una imagen: no se puede prometer]]></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ndiente con dueño y hora escritos]]></a:t>
            </a:r>
          </a:p>
        </p:txBody>
      </p:sp>
      <p:sp>
        <p:nvSpPr>
          <p:cNvPr id="15" name=""/>
          <p:cNvSpPr txBox="1"/>
          <p:nvPr/>
        </p:nvSpPr>
        <p:spPr>
          <a:xfrm>
            <a:off x="628650" y="39624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cuse de recibo: informa y pone marco, sin prometer producto ni plaz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responde por WhatsApp este mensaje a un cliente. Marca las líneas que NO se deben escribir (todas las frases son ficticias).]]></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enas tardes, recibido tu mensaje de tres envases de blanco mate para mañana por la mañana.»]]></a:t>
            </a:r>
          </a:p>
        </p:txBody>
      </p:sp>
      <p:sp>
        <p:nvSpPr>
          <p:cNvPr id="10"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te preocupes, mañana a las 9 los tienes aquí seguros.»]]></a:t>
            </a:r>
          </a:p>
        </p:txBody>
      </p:sp>
      <p:sp>
        <p:nvSpPr>
          <p:cNvPr id="11" name=""/>
          <p:cNvSpPr txBox="1"/>
          <p:nvPr/>
        </p:nvSpPr>
        <p:spPr>
          <a:xfrm>
            <a:off x="628650" y="3686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no confundirme: ¿el acabado es mate o satinado y es para interior o para húme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 paso el teléfono de otro cliente que pintó igual y le pregunt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 contesto yo mismo antes del cierre con lo confirmado y lo que falte.»]]></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color de la foto que me mandas es idéntico, pido lo que sea y lis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 mensaje con una foto ilegible de una etiqueta y la petición «el blanco de siempre, cuatro botes». No hay historial claro en el registro. ¿Qué hac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ervar el blanco más vendido de la tienda y avisar de que pase a recogerl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una foto legible de la línea de la referencia o el código del albarán, confirmar el producto con opciones comprensibles y dejar el pendiente con dueño y fech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no tengo ese» y cerrar la conversación para no comprometerse]]></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por el color del envase de la foto, que siempre es el mism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WhatsApp, un acuse de recibo bien escrito puede incluir ya la confirmación de existencias y del plazo de entrega, para no tener que volver a escribi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tenido según dónde debe escribirse en una atención por WhatsApp.]]></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el resumen escrito al clien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se escribe tras comprobarl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ción interna: no va al chat]]></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ntidad de envases y forma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abado y uso (interior o exterio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ía y franja que necesita el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hay tres envases en esta tien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ecio vigente con el descuento aplic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traslado desde otra tienda llega maña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tarifa negociada con ese proveedor]]></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teléfono de otro cliente por si quiere preguntar]]></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Tu observación sobre el margen del pedido]]></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el mensaje de atención con estas cinco palabras, una por cada hueco: acuse · referencia · cantidad · resumen · pendiente. Buenos días. Te mando el ___ de recibo: he leído tu mensaje y lo preparo.]]></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no confundir el blanco necesito la ___ exacta del producto, la ___ de envases y el formato. Antes de dar nada por reservado te envío un ___ escrito con color, acabado, día y hora de recogid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algo queda sin comprobar, lo dejo anotado como ___ con mi nombre y la hora en la que te confirm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atención por WhatsApp · Memoria: qué mensaje es cad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 de reci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 qué hago y cuándo resp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del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ho campos escritos y verific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comprobado en la fuente ope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siguiente acc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vuelve transcrito en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de una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enta, no promete el color ex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Memoria: qué mensaje es cada cos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atender-por-whatsapp-sin-perder-el-encargo"/>
              </a:rPr>
              <a:t><![CDATA[Abrir el juego en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un acuse de recib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ibido + qué voy a hacer + en qué marco te respondo. Ni precio, ni disponibilidad, ni plazo de entreg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suelve «el blanco de siempr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ndo el historial del cliente en el registro de la casa y confirmando por escrito la referencia encontrada. Nunca por memoria ni por pareci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prometer un color por una fo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foto y la pantalla orientan; el tono se confirma con muestra o carta física. Es un límite del pla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ribe la confirmació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de comprobar existencias, precio vigente y preparación. Si no está comprobado, se escribe como comprobación en curso con fech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deja de existir un pendient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entrega y queda constancia escrita de qué se dio y qué quedó. Sin dueño y fecha, directamente no exis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guarda el teléfono de un clien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atención por WhatsApp · Tarjetas rápidas de WhatsApp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 la casa, con el mínimo necesario. No en tu agenda personal, ni en notas del móvil, ni en capturas compartida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atención por WhatsApp]]></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 llega este mensaje (ficticio): «Soy instalador, necesito para el martes lo del garaje de antes, dos cubos, y que me lo mandéis a la obra». Redacta el ]]></a:t>
            </a:r>
            <a:r>
              <a:rPr lang="en-US" b="1" strike="noStrike" sz="2200" spc="0" u="none" cap="none">
                <a:solidFill>
                  <a:srgbClr val="1B2438">
                    <a:alpha val="100000"/>
                  </a:srgbClr>
                </a:solidFill>
                <a:latin typeface="Calibri"/>
              </a:rPr>
              <a:t><![CDATA[resumen del encargo]]></a:t>
            </a:r>
            <a:r>
              <a:rPr lang="en-US" strike="noStrike" sz="2200" spc="0" u="none" cap="none">
                <a:solidFill>
                  <a:srgbClr val="1B2438">
                    <a:alpha val="100000"/>
                  </a:srgbClr>
                </a:solidFill>
                <a:latin typeface="Calibri"/>
              </a:rPr>
              <a:t><![CDATA[ en cinco líneas como se lo enviarías por WhatsApp: qué has entendido, qué necesitas confirmar, qué vas a comprobar tú y con qué marco, y qué queda pendiente. No inventes precios, referencias ni plazo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ubre los ocho campos: quién (profesional), qué referencia es «lo del garaje de antes», cantidad y formato (dos cubos de cuántos litros), acabado y uso, entrega a obra (dirección como dato interno), fecha del martes y si está o no confirmada. Separa lo comprobado de lo pendiente y cierra con tu nombre y la hora en la que respondes.]]></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el guion del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tabla abierta al atender. Sirve para cualquier consulta por WhatsApp: solo cambian los datos que saques del chat, del registro y de la fuente operativa. Los textos de la columna ejemplo son ]]></a:t>
            </a:r>
            <a:r>
              <a:rPr lang="en-US" b="1" strike="noStrike" sz="2100" spc="0" u="none" cap="none">
                <a:solidFill>
                  <a:srgbClr val="1B2438">
                    <a:alpha val="100000"/>
                  </a:srgbClr>
                </a:solidFill>
                <a:latin typeface="Calibri"/>
              </a:rPr>
              <a:t><![CDATA[ficticios]]></a:t>
            </a:r>
            <a:r>
              <a:rPr lang="en-US" strike="noStrike" sz="2100" spc="0" u="none" cap="none">
                <a:solidFill>
                  <a:srgbClr val="1B2438">
                    <a:alpha val="100000"/>
                  </a:srgbClr>
                </a:solidFill>
                <a:latin typeface="Calibri"/>
              </a:rPr>
              <a:t><![CDAT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el guion del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ion de un encargo por WhatsApp, de la primera línea al cierr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371725"/>
                <a:gridCol w="3743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men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Acu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 + qué hago + marc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 Reviso disponibilidad y te respondo antes d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Qué he ente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en texto de audios y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iendo: blanco mate de interior, cuatro envases, martes por l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oncreto confirmado, no «el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refieres a la referencia de ejemplo B-000 de tu último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371725"/>
                <a:gridCol w="3743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men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Preg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junto y num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acabado, 2) interior o húmedo, 3) formato, 4) hora de reco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Res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ocho campos del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antidad, formato, acabado, entrega, fecha, uso y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comprobado + lo que sigue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do: 4 envases reservados. Pendiente: fecha de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4]]></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000250"/>
                <a:gridCol w="2371725"/>
                <a:gridCol w="3743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men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siguiente acción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nfirmo yo antes de las 14 y te escribo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de lo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dos 4 envases de la referencia B-000. Queda pendiente el 5.º para la próx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qué se apoya este objeto.]]></a:t>
            </a:r>
            <a:r>
              <a:rPr lang="en-US" strike="noStrike" sz="2100" spc="0" u="none" cap="none">
                <a:solidFill>
                  <a:srgbClr val="1B2438">
                    <a:alpha val="100000"/>
                  </a:srgbClr>
                </a:solidFill>
                <a:latin typeface="Calibri"/>
              </a:rPr>
              <a:t><![CDATA[ El canal está documentado en la información pública de la casa: la empresa anuncia la atención y los pedidos por WhatsApp en su web, y describe a particulares y profesionales como clientes de mostrador y de canales a distancia (plan §2.2, fuentes a revalidar). El procedimiento general —acuse, preguntas, resumen escrito, confirmación solo con datos comprobados, gestión de pendientes con responsable y fecha, y tratamiento de los datos de clientes como información interna— es buena práctica verificable de atención multicanal y se ajusta a los límites no negociables del plan §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fija este objeto]]></a:t>
            </a:r>
            <a:r>
              <a:rPr lang="en-US" strike="noStrike" sz="2100" spc="0" u="none" cap="none">
                <a:solidFill>
                  <a:srgbClr val="1B2438">
                    <a:alpha val="100000"/>
                  </a:srgbClr>
                </a:solidFill>
                <a:latin typeface="Calibri"/>
              </a:rPr>
              <a:t><![CDATA[ (borrador condicionado, ver §5.3): la línea de WhatsApp oficial y su titularidad, los tiempos de respuesta, quién responde cada turno, la herramienta donde se anotan los pendientes, los estados definitivos del pendiente, los plazos de entrega y de traslado entre las cuatro tiendas, y las facultades para reservar, descontar o garantizar una fecha. Esos datos los deben validar los dueños y el responsable operativ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áctica observada:]]></a:t>
            </a:r>
            <a:r>
              <a:rPr lang="en-US" strike="noStrike" sz="2100" spc="0" u="none" cap="none">
                <a:solidFill>
                  <a:srgbClr val="1B2438">
                    <a:alpha val="100000"/>
                  </a:srgbClr>
                </a:solidFill>
                <a:latin typeface="Calibri"/>
              </a:rPr>
              <a:t><![CDATA[ tres mensajes reales atendidos bajo supervisión, con el resumen escrito y el registro del pendiente revisados por el responsable. ]]></a:t>
            </a: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1.0 · octubre de 2026 · autor y revisor: Carlos Castro. Estado editorial: borrador condicionado a validación intern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de WhatsApp no es un pedido: es el principio de un pedido, y se cierra con resumen y confirmación escrit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se informa y pone un marco; no confirma producto, precio, disponibilidad ni plazo. Son tres mensajes distinto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cho campos del encargo son quién, qué referencia, cuánto, formato, acabado, entrega, cuándo y para qué: lo que falte se pregunta, no se supon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 siempre» se resuelve con el historial del cliente en el registro de la casa y una confirmación por escrito, nunca por memoria o pareci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udio se devuelve transcrito en texto; la foto de una etiqueta solo vale si se lee y la foto de un color no promete un tono exact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xistencias, precios, descuentos, plazos ni traslados se afirma sin comprobarlo en la fuente operativ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ndiente existe cuando tiene dueño, siguiente acción y fecha; se revisa, se hereda en el relevo y se cierra con constanci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 los clientes son información interna: mínimo necesario, dentro del canal y del registro de la cas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ría otro compañero preparar y entregar este encargo leyendo solo mi resum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toy prometiendo sin haberlo visto: producto, cantidad, formato, fecha o pre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confirmada la referencia o sigo trabajando con un «el de siempr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nvertido el audio y la foto en texto verificable, o siguen siendo interpretables?]]></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responde este pendiente, cuándo y dónde queda escrit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sar recibo en dos líneas que informen sin comprometer producto, plazo ni pre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los campos ausentes de un mensaje real y cerrarlos en una sola pregunta numera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el resumen del encargo y la confirmación separando lo comprobado de lo pendien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y heredar un pendiente con dueño, siguiente acción y fech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os datos del cliente como información interna en el chat, en el móvil y en los ejemplo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encargo por WhatsApp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c]]></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encargo por WhatsApp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eparas acuse, resumen y confirmación, conviertes «el de siempre» en una referencia y no prometes lo que no has comprobado. Ahora atiende tres mensajes reales bajo supervisión y pide a tu responsable que revise tus resúmenes y tus pendientes.]]></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el flujo de siete pasos (acusar antes de tener la respuesta, confirmar solo lo comprobado) y los ocho campos del mensaje. El fallo típico es mezclar acuse y confirmación, y dejar un pendiente sin dueño ni fech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der-por-whatsapp-sin-perder-el-encargo"/>
              </a:rPr>
              <a:t><![CDATA[Atender por WhatsApp sin perder el enc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s objet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sponder por correo con claridad]]></a:t>
            </a:r>
            <a:r>
              <a:rPr lang="en-US" strike="noStrike" sz="2100" spc="0" u="none" cap="none">
                <a:solidFill>
                  <a:srgbClr val="1B2438">
                    <a:alpha val="100000"/>
                  </a:srgbClr>
                </a:solidFill>
                <a:latin typeface="Calibri"/>
              </a:rPr>
              <a:t><![CDATA[ (JUL-C02-O03) aplica los mismos campos a un canal donde el documento adjunto y la versión del presupuesto sustituyen a la foto; ]]></a:t>
            </a:r>
            <a:r>
              <a:rPr lang="en-US" i="1" strike="noStrike" sz="2100" spc="0" u="none" cap="none">
                <a:solidFill>
                  <a:srgbClr val="1B2438">
                    <a:alpha val="100000"/>
                  </a:srgbClr>
                </a:solidFill>
                <a:latin typeface="Calibri"/>
              </a:rPr>
              <a:t><![CDATA[Priorizar mostrador y canales a distancia]]></a:t>
            </a:r>
            <a:r>
              <a:rPr lang="en-US" strike="noStrike" sz="2100" spc="0" u="none" cap="none">
                <a:solidFill>
                  <a:srgbClr val="1B2438">
                    <a:alpha val="100000"/>
                  </a:srgbClr>
                </a:solidFill>
                <a:latin typeface="Calibri"/>
              </a:rPr>
              <a:t><![CDATA[ (JUL-C02-O05) decide qué se atiende primero cuando cinco mensajes esperan a la vez; y ]]></a:t>
            </a:r>
            <a:r>
              <a:rPr lang="en-US" i="1" strike="noStrike" sz="2100" spc="0" u="none" cap="none">
                <a:solidFill>
                  <a:srgbClr val="1B2438">
                    <a:alpha val="100000"/>
                  </a:srgbClr>
                </a:solidFill>
                <a:latin typeface="Calibri"/>
              </a:rPr>
              <a:t><![CDATA[Seguimiento y relevo de conversaciones]]></a:t>
            </a:r>
            <a:r>
              <a:rPr lang="en-US" strike="noStrike" sz="2100" spc="0" u="none" cap="none">
                <a:solidFill>
                  <a:srgbClr val="1B2438">
                    <a:alpha val="100000"/>
                  </a:srgbClr>
                </a:solidFill>
                <a:latin typeface="Calibri"/>
              </a:rPr>
              <a:t><![CDATA[ (JUL-C02-O06) convierte el pendiente que has aprendido a anotar en un encargo que otro puede continuar sin reconstruirl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2026-10-31T03:23:34Z</dcterms:created>
  <dcterms:modified xsi:type="dcterms:W3CDTF">2026-10-31T03:23:34Z</dcterms:modified>
  <dc:title>Atender por WhatsApp sin perder el encargo</dc:title>
  <dc:description>Presentación editable del OA «Atender por WhatsApp sin perder el encargo». Enlace: https://pinturasespecializadas.lumbre.lat/object/atender-por-whatsapp-sin-perder-el-encargo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