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presProps" Target="presProps.xml"/>
  <Relationship Id="rId138" Type="http://schemas.openxmlformats.org/officeDocument/2006/relationships/viewProps" Target="viewProps.xml"/>
  <Relationship Id="rId13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der clientes en situaciones difícile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der clientes en situaciones difícile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der clientes en situaciones difícile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der clientes en situaciones difícile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der clientes en situaciones difíciles»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ruido y la petición operativa»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ruido y la petición operativa»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ruido y la petición operativa»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ruido-y-peti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bloques: ruido, hechos, petición operativa y estado, con la indicación de cuál s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frase del cliente a la respuesta: se separa, y solo una de las cuatro partes s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compruebe el color entregado y que alguien con facultad atienda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uido —«he perdido la mañana»— y el tono son reales, pero no son la petición. La petición operativa es una acción concreta: comprobar el color entregado y que alguien con facultad atienda el caso. Una disculpa en persona, un escrito de responsabilidad o una devolución de dinero son decisiones que no se deducen de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ruido, hechos, petición operativa y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silencios» (2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silencios» (3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silencios» (4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silencios» (5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tres-silenci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el cliente callado, el que repite y el que se queja, con su lectura y su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tres silencios parecen lo mismo desde fuera y se responden de tres maner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liente callado → Está pensando o decidiendo: se nombra el silencio y se hace una pregunta con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que repite → La primera respuesta no se registró: se repite con tus palabras y se pi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que se queja → La queja es una petición en otro idioma: se traduce a una acción concreta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s tres silencios → No son ruido: son información sobre cómo se ha recibido lo que has di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ectura y respuesta de cada uno de los tres silen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iero hablar con alguien»: lo que hay detrás» (2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iero hablar con alguien»: lo que hay detrás» (3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iero hablar con alguien»: lo que hay detrás» (4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quiero-hablar-con-alguie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as cuatro causas de la petición de hablar con alguien: autoridad, constancia, continuidad y des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motivo tiene su respuesta. Y ninguno de los cuatro es, por sí mismo, un cas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tender el caso con quien tiene facultad y derivar solo la parte que necesita un diagnóstic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mbiar de interlocutor no es cambiar de nivel. Lo que va a dirección técnica es el diagnóstico —soporte, producto, aplicación—, no la petición de hablar con otra persona. Lo demás sobra: la petición no espera a un correo y el cliente no quiere repetir lo que ya ha co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os cuatro motivos y la diferencia entre cambiar de interlocutor y cambiar de nivel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método: cinco movimientos y un movimiento cero» (2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método: cinco movimientos y un movimiento cero» (3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método: cinco movimientos y un movimiento cero» (4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inco-movimien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asos numerados: separar, escuchar, empatizar, disculparse, solucionar y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cinco movimientos, con el movimiento cero delante. El orden es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del bote equivocado, movimiento a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0 · S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uido: «he perdido la mañana». Hechos: la etiqueta dice R-121 y el albarán dice R-118. Petición: que se compruebe el color. Estado: enfado, pero la clienta está delante y puede ver lo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del bote equivocado, movimiento a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1 · Escu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ja hablar hasta el final. La petición suele ir en la última frase: «y yo lo había pedido 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del bote equivocado, movimiento a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2 · Empa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rder la mañana y además venir a la tienda es una molestia seria.» Se reconoce el efecto; la causa todavía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del bote equivocado, movimiento a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3 · Disculp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ide perdón por la molestia y por el viaje, no por una causa que nadie ha comprobado: la diferencia entre dos referencias se ver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del bote equivocado, movimiento a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4 · Solu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rueba la etiqueta con la clienta, se anota la diferencia de referencia y se le da la hora a la que se responde. El color se consulta con el puesto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del bote equivocado, movimiento a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5 ·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ribe la ficha, se responde antes de las 13:00 y se comprueba si el cliente ha recibido la respuesta.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uchar hasta el final y recoger la petición operativa sin interrumpir. → Reconocer la molestia con una frase propia, sin entrar en la causa. → Pedir perdón por la molestia y por el retraso, sin anticipar la causa. → Proponer alternativas concretas y decir qué se deriva y a quién. → Escribir lo acordado, avisar dentro del plazo y comprobar que se ha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decorativo: no se pide perdón por un error que no se ha establecido, no se soluciona antes de saber qué se pide y no se da por buena una solución que nadie ha escrito. Separar es el movimiento cero y va delante de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os cinco movimientos, su orden y lo que cada uno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rdenar la secuencia»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Mostrador, teléfono y WhatsApp: el mismo método, tres herramientas» (2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Mostrador, teléfono y WhatsApp: el mismo método, tres herramientas» (3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Mostrador, teléfono y WhatsApp: el mismo método, tres herramientas» (4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cana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tres canales y, para cada uno, qué se puede hacer, qué no y qué se dej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étodo no cambia; lo que puedes comprobar y lo que puedes comprometer,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señar la etiqueta y el libro de muestras al cliente. → Solo en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xplicar en voz alta que se está anotando lo que pide. → Solo en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dir que repita el número de factura, porque no se ve su pantalla. → Solo por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visar de que se va a consultar el stock, con el silencio de la línea oyéndose. → Solo por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leer el mensaje entero antes de contestar. → En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ner en cuenta que lo escrito se puede reenviar y queda a la vista. → En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nfirmar la hora a la que se va a volver a escribir. → En cualquier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notar la frase exacta con la que el cliente ha pedido que le llamen. → En cualquier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qué se puede comprobar, qué no y qué se escribe en cada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Triaje: qué se resuelve aquí y qué pasa a dirección técnica» (2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Triaje: qué se resuelve aquí y qué pasa a dirección técnica» (3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Triaje: qué se resuelve aquí y qué pasa a dirección técnica» (4 de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Triaje: qué se resuelve aquí y qué pasa a dirección técnica» (5 de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triaj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pasos: facultad, información, reversibilidad, resolución en el momento y derivación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preguntas. Si las tres son sí, se resuelve aquí; si falla una, se deriva y se respond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liente pide que le expliques la diferencia entre dos referencias de la misma familia. → Se resuelv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liente enseña un bote cerrado y dice que no lo reconoce; se comprueba la etiqueta con él. → Se resuelv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cliente pide que le avises por WhatsApp cuando llegue el material en vez de llamar. → Se resuelv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cliente repite por tercera vez que no le han dado la dirección de entrega. → Se resuelv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liente afirma que la pared se ha levantado y que la pintura no ha aguantado. → Pasa a direc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aplicador pregunta si puede pintar en un paramento que no sabe identificar. → Pasa a direc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cliente dice que hay humedad en la vivienda y pregunta si con esa pintura se va a caer. → Pasa a direc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cliente pide un descuento por la molestia de la espera. → Se registra y escala a l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El cliente pide que se reponga una obra entera por un color que todavía no se ha revisado. → Pasa a direc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os tres criterios del triaje y la diferencia entre una derivación que pide un saber y una que pide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or qué no se promete nada por teléfono» (2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or qué no se promete nada por teléfono» (3 de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or qué no se promete nada por teléfono» (4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promesa-telefon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promesa de teléfono que no se sostiene y un compromiso de proceso que sí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compromete por teléfono es el proceso: una hora y un responsable, no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las 11:20,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 Abrir si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ígame.» La llamada se atiende sin más: no se anuncia que va a salir bien ni se pide que espere «un momento» sin decir cuá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las 11:20,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 S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uido: la prisa del aplicador. Petición operativa: saber si el material estará disponible hoy para una obra en Cala Bl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las 11:20,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 Preguntar por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qué hora lo necesita y qué necesita para poder decidir?» La pregunta convierte una exigencia en un dato, y el dato va a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las 11:20,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rueba el stock mientras el cliente sigue la línea. El resultado no se da antes de 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las 11:20,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 Comprometer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compruebo y le escribo por WhatsApp antes de las 13:00.» Una frase con hora, con responsable y con canal de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las 11:20,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omesa se anota con las palabras exactas y con la hora, y se avisa si algo cambia.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añana le digo que sí, que lo te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meter fecha, entrega o disponibilidad por teléfono compromete a la empresa sin registro, sin comprobación y sin facultad. Lo que sí se sostiene es el compromiso de proceso —comprobar y confirmar a una hora— y una alternativa de la misma familia cuand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por qué una promesa de teléfono no se sostiene y qué se compromete en su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se anota: la ficha de incidencia» (2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se anota: la ficha de incidencia» (3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se anota: la ficha de incidencia» (4 de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8-ficha-incid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asos con las líneas de la ficha de incidencia, desde quién y por qué canal hasta 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icha en seis líneas. La última —quién vuelve a escribir— es la que casi nunca se re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nal · petición · hechos · deriva · plazo · exa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separa cuatro cosas: hechos comprobados, versiones del cliente, supuestos y pendientes. La derivación necesita un destinatario con nombre y un plazo, y lo prometido de palabra se copia literal: una promesa de teléfono sin esas palabras no se puede sostener ni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as líneas de la ficha y el origen de cada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s errores que empeoran la situación» (2 de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s errores que empeoran la situación» (3 de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s errores que empeoran la situación» (4 de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9-error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as cinco formas de empeorar un conflicto y las cinco acciones que lo desactiv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error tiene su contraria, y las dos listas se corresponden una 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es para tanto, hay soluciones pe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inimizar, dejar al cliente sin respuesta y culpar a un tercero son las tres formas de empeorar un conflicto. Lo que sí se sostiene es reconocer la molestia, comprobar los hechos con el cliente y comprometer solo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los errores que empeoran la situación y sus contra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Solucionar es más rentable que tener razón» (2 de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Solucionar es más rentable que tener razón» (3 de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Solucionar es más rentable que tener razón» (4 de 5).]]></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Solucionar es más rentable que tener razón» (5 de 5).]]></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razón de fondo del método: discutir cuesta más que resolver, y un problema resuelto deja un cliente que sabe a qué atenerse y un aprendizaje escrito. Una venta sin incidencias no deja ni una cosa ni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0: por qué resolver sale más rentable que tener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 que esta lección no decide» (2 de 4).]]></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 que esta lección no decide» (3 de 4).]]></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 que esta lección no decide» (4 de 4).]]></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registras en la ficha de incidencia, le dices qué se comprueba y a qué hora se le responde, y lo escalas a quien tiene la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ensación no se inventa ni se anuncia: es una decisión interna pendiente de confirmar. Lo que sí se hace es registrar la petición, comprometer el proceso —qué se comprueba y a qué hora se responde— y escalarla a quien pue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1: lo que decide la empresa y lo que no deci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clientes-en-situaciones-dificile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Opción múltiple» (2 de 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incidencia» (2 de 2).]]></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os movimientos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os movimientos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los movimientos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ono, el reproche y la amenaza: es real, pero no es la petición que hay qu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el cliente se c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relleno el silencio: lo nombro («le doy un momento») y hago una pregunta con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repite la mism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primera respuesta no se registró. Se repite con mis palabras y se pi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criterios del tri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acultad, información y reversibilidad. Si falla uno, se deriva con registro, destinatario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romete nada por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promesa verbal no deja registro, no se ha comprobado y compromete a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omete por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oceso: qué se comprueba, quién lo hace y a qué hora s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ficha de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gistro por líneas de lo que se ha dicho, lo que se ha comprobado y lo que qued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atender un cliente en confl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clientes-en-situaciones-dificiles]]></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atender un cliente en conflicto» (2 de 3).]]></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atender un cliente en conflicto» (3 de 3).]]></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8).]]></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8).]]></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8).]]></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8).]]></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8).]]></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8).]]></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8 de 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38" r:id="rId1"/>
    <p:sldLayoutId id="2482439239" r:id="rId2"/>
    <p:sldLayoutId id="2482439240" r:id="rId3"/>
    <p:sldLayoutId id="24824392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eb8ccb6136ca40a304b1bd08ad6c70671f49226343239361.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ruido-y-peticion2.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hyperlink" Target="https://pinturasespecializadas.lumbre.lat/object/atender-clientes-en-situaciones-dificil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tres-silencios3.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hyperlink" Target="https://pinturasespecializadas.lumbre.lat/object/atender-clientes-en-situaciones-dificile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quiero-hablar-con-alguien4.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hyperlink" Target="https://pinturasespecializadas.lumbre.lat/object/atender-clientes-en-situaciones-dificiles"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inco-movimientos5.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hyperlink" Target="https://pinturasespecializadas.lumbre.lat/object/atender-clientes-en-situaciones-dificile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canales6.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hyperlink" Target="https://pinturasespecializadas.lumbre.lat/object/atender-clientes-en-situaciones-dificiles"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triaje7.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hyperlink" Target="https://pinturasespecializadas.lumbre.lat/object/atender-clientes-en-situaciones-dificiles" TargetMode="External"/>
  <Relationship Id="rId5"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promesa-telefono8.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hyperlink" Target="https://pinturasespecializadas.lumbre.lat/object/atender-clientes-en-situaciones-dificiles" TargetMode="External"/>
  <Relationship Id="rId5"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8-ficha-incidencia9.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hyperlink" Target="https://pinturasespecializadas.lumbre.lat/object/atender-clientes-en-situaciones-dificiles" TargetMode="External"/>
  <Relationship Id="rId5"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9-errores10.jpg"/>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hyperlink" Target="https://pinturasespecializadas.lumbre.lat/object/atender-clientes-en-situaciones-dificiles" TargetMode="External"/>
  <Relationship Id="rId5"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hyperlink" Target="https://pinturasespecializadas.lumbre.lat/object/atender-clientes-en-situaciones-dificiles" TargetMode="External"/>
  <Relationship Id="rId4"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clientes-en-situaciones-dificiles" TargetMode="External"/>
  <Relationship Id="rId3" Type="http://schemas.openxmlformats.org/officeDocument/2006/relationships/notesSlide" Target="../notesSlides/notesSlide13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tu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fíci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atender-clientes-en-situaciones-dificil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a un cliente en conflicto con un método y no con una lista de frases: separar el ruido emocional de la petición operativa, leer los tres silencios (el callado, el que repite y el que se queja), aplicar los cinco movimientos en su orden, decidir qué se resuelve en el momento y qué pasa a dirección técnica, y dejar siempre un registro escrito de lo dicho y de lo pend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ptima lección del itinerario de atención multicanal. Un método para el cliente enfadado, el que reclama un producto que no tenemos, el indeciso, el que regatea y el que amenaza con irse a la competencia, en mostrador, por teléfono y por WhatsApp: separar el ruido de la petición operativa, leer los tres silencios, el triaje de lo que se resuelve en el momento y lo que se deriva, y la ficha de incidencia que deja el caso escrito para el turno siguient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3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tención al cliente · situaciones difíciles · ruido y petición · triaje · escalada · WhatsApp · ficha de incidencia · Pinturas Especializa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clientes en situaciones difícil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por la mañana, en el mostrador de la tienda del centro, se presentan dos clientes con la misma cara. La primera es una clienta de Son Sardina que trae un bote cerrado y un albarán de la tienda de la Tienda Este y dice: «Me han dado el color equivocado, he perdido la mañana y quiero hablar con el encargado». La segunda llama por teléfono desde una obra en Cala Blana y dice: «Dígamelo ahora mismo, que el aplicador tiene que pintar hoy y necesito saber si le damos material o lo compramos en otro sit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clientes en situaciones difícil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3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los dos lleva su motivo escrito en ninguna parte y los dos necesitan una respuesta en el momento. La primera habla alto y repite la misma frase; la segunda no se queja, pero exige una fecha. Esta lección construye el método para atender a los dos: separar el ruido de la petición, decidir qué se resuelve en el mostrador y qué se deriva a dirección técnica, y por qué un teléfono no es el sitio para hacer promesas.]]></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referencias, fechas y cifras que aparecen son ficticios y sirven para practicar: no son datos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clientes en situaciones difícil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3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tender a un cliente en conflicto con un método y no con una lista de frases: separar el ruido emocional de la petición operativa, leer los tres silencios (el callado, el que repite y el que se queja), aplicar los cinco movimientos en su orden, decidir qué se resuelve en el momento y qué pasa a dirección técnica, y dejar siempre un registro escrito de lo dicho y de lo pendiente.]]></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la ficha técnica citada; aquí son las normas sobre tratamiento de quejas y sobre datos person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clientes en situaciones difícil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atención al cliente en mostrador, teléfono y WhatsApp; no es, por sí solo, un procedimiento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quién resuelve cada caso, los plazos de respuesta, el registro donde se anota y la política de compensación; los confirma direc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os clientes, las referencias, las fechas y las cifras marcados como ficticios sirven para practicar; no son datos reales ni compromisos de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clientes en situaciones difícil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34]]></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persona tiene facultad para resolver cada tipo de incidencia en cada tienda —encargado de tienda, dirección técnica, dirección— y qué se puede comprometer cada 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clientes en situaciones difícil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34]]></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lazo de respuesta a una incidencia en cada canal —mostrador, teléfono y WhatsApp— y el horario de cobertura en temporada. El registro donde se abre la ficha de incidencia, quién la cierra y durante cuánto tiempo se conserva. Qué canales de contacto son los oficiales de la empresa y si se atiende fuera del horario de tienda. La política de compensación: qué se puede ofrecer cuando la molestia es real, quién lo autoriza y hasta qué límite.]]></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visita a una obra para esclarecer una incidencia se ofrece, se cobra o no se hace, y quién la p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ruido y la petición operativ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3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enfadado no trae un problema: trae dos cosas mezcladas en la misma frase. Una es el ]]></a:t>
            </a:r>
            <a:r>
              <a:rPr lang="en-US" b="1"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el tono, el reproche, la amenaza de irse a la competencia, la historia entera— y la otra es la ]]></a:t>
            </a:r>
            <a:r>
              <a:rPr lang="en-US" b="1" strike="noStrike" sz="2100" spc="0" u="none" cap="none">
                <a:solidFill>
                  <a:srgbClr val="1B2438">
                    <a:alpha val="100000"/>
                  </a:srgbClr>
                </a:solidFill>
                <a:latin typeface="Calibri"/>
              </a:rPr>
              <a:t><![CDATA[petición operativa]]></a:t>
            </a:r>
            <a:r>
              <a:rPr lang="en-US" strike="noStrike" sz="2100" spc="0" u="none" cap="none">
                <a:solidFill>
                  <a:srgbClr val="1B2438">
                    <a:alpha val="100000"/>
                  </a:srgbClr>
                </a:solidFill>
                <a:latin typeface="Calibri"/>
              </a:rPr>
              <a:t><![CDATA[: la acción concreta que espera que ocurra en la tienda. La primera pide desahogo; la segunda pide una decisión. Y solo una de las dos cadu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ruido y la petición operativ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uido no es el enemigo: es lo que la persona trae consigo. El error es responder al ruido con ruido —la defensiva, el reproche devuelto— o responder a la petición con el ritmo del ruido, es decir, correr. La reacción profesional empieza con un solo movimiento: ]]></a:t>
            </a:r>
            <a:r>
              <a:rPr lang="en-US" b="1"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Se ordena lo que se ha dicho en cuatro cosas.]]></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Tono, reproche, amenaza, historia. Se reconoce y no se responde.]]></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Lo que se ha visto o se puede comprobar en este momento: el bote, la etiqueta, el albarán, la fec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ruido y la petición operativ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tición operativa.]]></a:t>
            </a:r>
            <a:r>
              <a:rPr lang="en-US" strike="noStrike" sz="2100" spc="0" u="none" cap="none">
                <a:solidFill>
                  <a:srgbClr val="1B2438">
                    <a:alpha val="100000"/>
                  </a:srgbClr>
                </a:solidFill>
                <a:latin typeface="Calibri"/>
              </a:rPr>
              <a:t><![CDATA[ La acción concreta que espera: una entrega, un cambio, una comprobación, una explicación, que le llamen.]]></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Enfado, prisa o decepción. Marca cómo se habla y cuánto tiempo hace falta; no decide qué se hace.]]></a:t>
            </a:r>
          </a:p>
        </p:txBody>
      </p:sp>
      <p:sp>
        <p:nvSpPr>
          <p:cNvPr id="11" name=""/>
          <p:cNvSpPr txBox="1"/>
          <p:nvPr/>
        </p:nvSpPr>
        <p:spPr>
          <a:xfrm>
            <a:off x="514350" y="26289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uebas ayudan. Cuando el cliente ]]></a:t>
            </a:r>
            <a:r>
              <a:rPr lang="en-US" b="1"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la primera respuesta no se registró: hay que volver a preguntar de otra manera, no a repetir la misma frase. Y cuando el cliente dice ]]></a:t>
            </a:r>
            <a:r>
              <a:rPr lang="en-US" b="1" strike="noStrike" sz="2100" spc="0" u="none" cap="none">
                <a:solidFill>
                  <a:srgbClr val="1B2438">
                    <a:alpha val="100000"/>
                  </a:srgbClr>
                </a:solidFill>
                <a:latin typeface="Calibri"/>
              </a:rPr>
              <a:t><![CDATA[«quiero hablar con alguien»]]></a:t>
            </a:r>
            <a:r>
              <a:rPr lang="en-US" strike="noStrike" sz="2100" spc="0" u="none" cap="none">
                <a:solidFill>
                  <a:srgbClr val="1B2438">
                    <a:alpha val="100000"/>
                  </a:srgbClr>
                </a:solidFill>
                <a:latin typeface="Calibri"/>
              </a:rPr>
              <a:t><![CDATA[, no está pidiendo un interlocutor: está pidiendo una capacidad, que alguien pueda decidir. Esa distinción es el centro de la lec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ruido y la petición operativ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importa el orden: el ruido se puede aguantar, la petición no. Un material que estaba en stock y ya no está, un compañero que atendió antes y no recuerda nada, una fecha que se acerca: eso se pierde mientras se discute. Separar no es frialdad; es la forma de llegar a la petición antes de que se enfrí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ruido y la petición operativa]]></a:t>
            </a:r>
          </a:p>
        </p:txBody>
      </p:sp>
      <p:pic>
        <p:nvPicPr>
          <p:cNvPr id="3" name="" descr="Cuatro bloques: ruido, hechos, petición operativa y estado, con la indicación de cuál se responde.">
            <a:hlinkClick r:id="rId3" tooltip="Cuatro bloques: ruido, hechos, petición operativa y estado, con la indicación de cuál se responde."/>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frase del cliente a la respuesta: se separa, y solo una de las cuatro partes se respon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clientes-en-situaciones-dificil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ruido y la petición operativ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entra enfadada: «Me han dado el color equivocado, he perdido la mañana y quiero hablar con el encargado». ¿Cuál es la petición operativ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dirección asuma por escrito la responsabilidad del error.]]></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compruebe el color entregado y que alguien con facultad atienda el cas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e devuelvan el dinero y no paguen el porte de devolución.]]></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encargado venga al mostrador a disculparse en perso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silencio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lencio del cliente es información, y hay tres silencios distintos que se parecen entre sí y se responden de forma distinta. Confundirlos es la causa más frecuente de una conversación que se pierde sin que nadie sepa por qu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silencio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34]]></a:t>
            </a:r>
          </a:p>
        </p:txBody>
      </p:sp>
      <p:sp>
        <p:nvSpPr>
          <p:cNvPr id="7" name=""/>
          <p:cNvSpPr txBox="1"/>
          <p:nvPr/>
        </p:nvSpPr>
        <p:spPr>
          <a:xfrm>
            <a:off x="514350" y="1219200"/>
            <a:ext cx="24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callado.]]></a:t>
            </a:r>
            <a:r>
              <a:rPr lang="en-US" strike="noStrike" sz="2100" spc="0" u="none" cap="none">
                <a:solidFill>
                  <a:srgbClr val="1B2438">
                    <a:alpha val="100000"/>
                  </a:srgbClr>
                </a:solidFill>
                <a:latin typeface="Calibri"/>
              </a:rPr>
              <a:t><![CDATA[ Se queda quieto después de una pregunta o de una propuesta. No significa automáticamente que haya rechazado lo que has dicho: puede estar calculando el dinero, comparando con otra oferta o pensando cómo formular lo que le pasa. El error es doble: llenar el hueco hablando, o leer el silencio como un «no» y retirarse de una solución que era válida. Lo correcto es ]]></a:t>
            </a:r>
            <a:r>
              <a:rPr lang="en-US" b="1" strike="noStrike" sz="2100" spc="0" u="none" cap="none">
                <a:solidFill>
                  <a:srgbClr val="1B2438">
                    <a:alpha val="100000"/>
                  </a:srgbClr>
                </a:solidFill>
                <a:latin typeface="Calibri"/>
              </a:rPr>
              <a:t><![CDATA[nombrar el silencio]]></a:t>
            </a:r>
            <a:r>
              <a:rPr lang="en-US" strike="noStrike" sz="2100" spc="0" u="none" cap="none">
                <a:solidFill>
                  <a:srgbClr val="1B2438">
                    <a:alpha val="100000"/>
                  </a:srgbClr>
                </a:solidFill>
                <a:latin typeface="Calibri"/>
              </a:rPr>
              <a:t><![CDATA[ —«le doy un momento»— y esperar; si tarda, hacer ]]></a:t>
            </a:r>
            <a:r>
              <a:rPr lang="en-US" b="1" strike="noStrike" sz="2100" spc="0" u="none" cap="none">
                <a:solidFill>
                  <a:srgbClr val="1B2438">
                    <a:alpha val="100000"/>
                  </a:srgbClr>
                </a:solidFill>
                <a:latin typeface="Calibri"/>
              </a:rPr>
              <a:t><![CDATA[una pregunta con opciones]]></a:t>
            </a:r>
            <a:r>
              <a:rPr lang="en-US" strike="noStrike" sz="2100" spc="0" u="none" cap="none">
                <a:solidFill>
                  <a:srgbClr val="1B2438">
                    <a:alpha val="100000"/>
                  </a:srgbClr>
                </a:solidFill>
                <a:latin typeface="Calibri"/>
              </a:rPr>
              <a:t><![CDATA[, que es más fácil de responder que una pregunta abier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silencio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34]]></a:t>
            </a:r>
          </a:p>
        </p:txBody>
      </p:sp>
      <p:sp>
        <p:nvSpPr>
          <p:cNvPr id="7" name=""/>
          <p:cNvSpPr txBox="1"/>
          <p:nvPr/>
        </p:nvSpPr>
        <p:spPr>
          <a:xfrm>
            <a:off x="514350" y="1219200"/>
            <a:ext cx="24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que repite.]]></a:t>
            </a:r>
            <a:r>
              <a:rPr lang="en-US" strike="noStrike" sz="2100" spc="0" u="none" cap="none">
                <a:solidFill>
                  <a:srgbClr val="1B2438">
                    <a:alpha val="100000"/>
                  </a:srgbClr>
                </a:solidFill>
                <a:latin typeface="Calibri"/>
              </a:rPr>
              <a:t><![CDATA[ Dice lo mismo por segunda vez. No es que no te entienda: es que ]]></a:t>
            </a:r>
            <a:r>
              <a:rPr lang="en-US" b="1" strike="noStrike" sz="2100" spc="0" u="none" cap="none">
                <a:solidFill>
                  <a:srgbClr val="1B2438">
                    <a:alpha val="100000"/>
                  </a:srgbClr>
                </a:solidFill>
                <a:latin typeface="Calibri"/>
              </a:rPr>
              <a:t><![CDATA[la primera respuesta no se registró]]></a:t>
            </a:r>
            <a:r>
              <a:rPr lang="en-US" strike="noStrike" sz="2100" spc="0" u="none" cap="none">
                <a:solidFill>
                  <a:srgbClr val="1B2438">
                    <a:alpha val="100000"/>
                  </a:srgbClr>
                </a:solidFill>
                <a:latin typeface="Calibri"/>
              </a:rPr>
              <a:t><![CDATA[. O respondiste a otra pregunta, o usaste jerga, o diste una respuesta genérica. La única forma fiable de arreglarlo es cambiar de forma: repetir con tus propias palabras lo que entendiste y pedir confirmación explícita —«si te he entendido bien, lo que necesitas es X, ¿es eso?»—. Si vuelve a repetir, ya no es un problema de comprensión: es un problema de lo que le vas a hac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silencio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34]]></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que se queja.]]></a:t>
            </a:r>
            <a:r>
              <a:rPr lang="en-US" strike="noStrike" sz="2100" spc="0" u="none" cap="none">
                <a:solidFill>
                  <a:srgbClr val="1B2438">
                    <a:alpha val="100000"/>
                  </a:srgbClr>
                </a:solidFill>
                <a:latin typeface="Calibri"/>
              </a:rPr>
              <a:t><![CDATA[ La queja es una petición escrita en otro idioma. «Nadie me ha llamado» significa «quiero saber cuándo me vais a llamar y que quede escrito»; «esto es un desastre» significa «quiero que se revise»; «me han dado plantón» significa «quiero que conste». La operación es la misma en los tres: ]]></a:t>
            </a:r>
            <a:r>
              <a:rPr lang="en-US" b="1" strike="noStrike" sz="2100" spc="0" u="none" cap="none">
                <a:solidFill>
                  <a:srgbClr val="1B2438">
                    <a:alpha val="100000"/>
                  </a:srgbClr>
                </a:solidFill>
                <a:latin typeface="Calibri"/>
              </a:rPr>
              <a:t><![CDATA[traducir la queja a una acción concreta antes de responder]]></a:t>
            </a:r>
            <a:r>
              <a:rPr lang="en-US" strike="noStrike" sz="2100" spc="0" u="none" cap="none">
                <a:solidFill>
                  <a:srgbClr val="1B2438">
                    <a:alpha val="100000"/>
                  </a:srgbClr>
                </a:solidFill>
                <a:latin typeface="Calibri"/>
              </a:rPr>
              <a:t><![CDATA[. Y si la queja no lleva ninguna petición dentro, hay que preguntarla: «¿qué tendría que pasar para que esto quedara resuel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silencio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3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arto silencio, el de quien no dice nada porque ya se ha dicho todo, no necesita método: necesita cierre. Se resume lo acordado, se pregunta si está conforme y se deja la consta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silencios]]></a:t>
            </a:r>
          </a:p>
        </p:txBody>
      </p:sp>
      <p:pic>
        <p:nvPicPr>
          <p:cNvPr id="3" name="" descr="Tres tarjetas: el cliente callado, el que repite y el que se queja, con su lectura y su respuesta.">
            <a:hlinkClick r:id="rId3" tooltip="Tres tarjetas: el cliente callado, el que repite y el que se queja, con su lectura y su respuesta."/>
          </p:cNvPr>
          <p:cNvPicPr>
            <a:picLocks noChangeAspect="1"/>
          </p:cNvPicPr>
          <p:nvPr>
            <p:ph type="pic" idx="1"/>
          </p:nvPr>
        </p:nvPicPr>
        <p:blipFill>
          <a:blip r:embed="rId2"/>
          <a:stretch>
            <a:fillRect/>
          </a:stretch>
        </p:blipFill>
        <p:spPr>
          <a:xfrm>
            <a:off x="1000125" y="1257300"/>
            <a:ext cx="71342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tres silencios parecen lo mismo desde fuera y se responden de tres maneras distin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clientes-en-situaciones-dificile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os tres silen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lencio con su lectura y su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call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que repi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que se quej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s tres silencio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rimera respuesta no se registró: se repite con tus palabras y se pide confirm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queja es una petición en otro idioma: se traduce a una acción concreta antes de responder.]]></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on ruido: son información sobre cómo se ha recibido lo que has dicho.]]></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 pensando o decidiendo: se nombra el silencio y se hace una pregunta con opc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iero hablar con alguien»: lo que hay detrá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hablar con alguien» es una frase que en un mostrador suena a amenaza y casi nunca lo es. Detrás hay cuatro peticiones distintas, y cada una se responde de una manera. Confundirlas produce el error clásico: escalar a dirección técnica una queja de trato, o derivar al cliente a un teléfono que no va a sonar.]]></a:t>
            </a:r>
          </a:p>
        </p:txBody>
      </p:sp>
      <p:sp>
        <p:nvSpPr>
          <p:cNvPr id="8" name=""/>
          <p:cNvSpPr txBox="1"/>
          <p:nvPr/>
        </p:nvSpPr>
        <p:spPr>
          <a:xfrm>
            <a:off x="514350" y="29432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Quiere que alguien con poder decida: un cambio, una entrega, una fecha. Se responde diciendo ]]></a:t>
            </a:r>
            <a:r>
              <a:rPr lang="en-US" b="1" strike="noStrike" sz="2100" spc="0" u="none" cap="none">
                <a:solidFill>
                  <a:srgbClr val="1B2438">
                    <a:alpha val="100000"/>
                  </a:srgbClr>
                </a:solidFill>
                <a:latin typeface="Calibri"/>
              </a:rPr>
              <a:t><![CDATA[quién decide y cómo se llega a esa persona]]></a:t>
            </a:r>
            <a:r>
              <a:rPr lang="en-US" strike="noStrike" sz="2100" spc="0" u="none" cap="none">
                <a:solidFill>
                  <a:srgbClr val="1B2438">
                    <a:alpha val="100000"/>
                  </a:srgbClr>
                </a:solidFill>
                <a:latin typeface="Calibri"/>
              </a:rPr>
              <a:t><![CDATA[: no hace falta adivinar el cargo, hace falta nombrarlo y dar el siguiente pa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iero hablar con alguien»: lo que hay detrá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Quiere que su queja quede escrita, con fecha, y que no se pierda: «quiero que conste». Se responde ]]></a:t>
            </a:r>
            <a:r>
              <a:rPr lang="en-US" b="1" strike="noStrike" sz="2100" spc="0" u="none" cap="none">
                <a:solidFill>
                  <a:srgbClr val="1B2438">
                    <a:alpha val="100000"/>
                  </a:srgbClr>
                </a:solidFill>
                <a:latin typeface="Calibri"/>
              </a:rPr>
              <a:t><![CDATA[ofreciendo el registro]]></a:t>
            </a:r>
            <a:r>
              <a:rPr lang="en-US" strike="noStrike" sz="2100" spc="0" u="none" cap="none">
                <a:solidFill>
                  <a:srgbClr val="1B2438">
                    <a:alpha val="100000"/>
                  </a:srgbClr>
                </a:solidFill>
                <a:latin typeface="Calibri"/>
              </a:rPr>
              <a:t><![CDATA[ y explicando qué se anota.]]></a:t>
            </a:r>
          </a:p>
        </p:txBody>
      </p:sp>
      <p:sp>
        <p:nvSpPr>
          <p:cNvPr id="9" name=""/>
          <p:cNvSpPr txBox="1"/>
          <p:nvPr/>
        </p:nvSpPr>
        <p:spPr>
          <a:xfrm>
            <a:off x="514350" y="2257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inuidad.]]></a:t>
            </a:r>
            <a:r>
              <a:rPr lang="en-US" strike="noStrike" sz="2100" spc="0" u="none" cap="none">
                <a:solidFill>
                  <a:srgbClr val="1B2438">
                    <a:alpha val="100000"/>
                  </a:srgbClr>
                </a:solidFill>
                <a:latin typeface="Calibri"/>
              </a:rPr>
              <a:t><![CDATA[ Ya lo ha contado una vez y no quiere repetirlo, porque nadie le ha resuelto nada o porque le han pasado de uno a otro. Se responde ]]></a:t>
            </a:r>
            <a:r>
              <a:rPr lang="en-US" b="1" strike="noStrike" sz="2100" spc="0" u="none" cap="none">
                <a:solidFill>
                  <a:srgbClr val="1B2438">
                    <a:alpha val="100000"/>
                  </a:srgbClr>
                </a:solidFill>
                <a:latin typeface="Calibri"/>
              </a:rPr>
              <a:t><![CDATA[resumiendo lo que ha dicho]]></a:t>
            </a:r>
            <a:r>
              <a:rPr lang="en-US" strike="noStrike" sz="2100" spc="0" u="none" cap="none">
                <a:solidFill>
                  <a:srgbClr val="1B2438">
                    <a:alpha val="100000"/>
                  </a:srgbClr>
                </a:solidFill>
                <a:latin typeface="Calibri"/>
              </a:rPr>
              <a:t><![CDATA[ y pidiéndole confirmación antes de continuar.]]></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confianza.]]></a:t>
            </a:r>
            <a:r>
              <a:rPr lang="en-US" strike="noStrike" sz="2100" spc="0" u="none" cap="none">
                <a:solidFill>
                  <a:srgbClr val="1B2438">
                    <a:alpha val="100000"/>
                  </a:srgbClr>
                </a:solidFill>
                <a:latin typeface="Calibri"/>
              </a:rPr>
              <a:t><![CDATA[ No cree que quien le habla pueda resolverlo: lo ha visto con otro y no ha servido. No se discute esa desconfianza; se responde con ]]></a:t>
            </a:r>
            <a:r>
              <a:rPr lang="en-US" b="1" strike="noStrike" sz="2100" spc="0" u="none" cap="none">
                <a:solidFill>
                  <a:srgbClr val="1B2438">
                    <a:alpha val="100000"/>
                  </a:srgbClr>
                </a:solidFill>
                <a:latin typeface="Calibri"/>
              </a:rPr>
              <a:t><![CDATA[nombre, función y siguiente paso]]></a:t>
            </a:r>
            <a:r>
              <a:rPr lang="en-US" strike="noStrike" sz="2100" spc="0" u="none" cap="none">
                <a:solidFill>
                  <a:srgbClr val="1B2438">
                    <a:alpha val="100000"/>
                  </a:srgbClr>
                </a:solidFill>
                <a:latin typeface="Calibri"/>
              </a:rPr>
              <a:t><![CDA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iero hablar con alguien»: lo que hay detrá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distinción que evita horas perdidas: ]]></a:t>
            </a:r>
            <a:r>
              <a:rPr lang="en-US" b="1" strike="noStrike" sz="2100" spc="0" u="none" cap="none">
                <a:solidFill>
                  <a:srgbClr val="1B2438">
                    <a:alpha val="100000"/>
                  </a:srgbClr>
                </a:solidFill>
                <a:latin typeface="Calibri"/>
              </a:rPr>
              <a:t><![CDATA[cambiar de interlocutor no es cambiar de nivel técnico]]></a:t>
            </a:r>
            <a:r>
              <a:rPr lang="en-US" strike="noStrike" sz="2100" spc="0" u="none" cap="none">
                <a:solidFill>
                  <a:srgbClr val="1B2438">
                    <a:alpha val="100000"/>
                  </a:srgbClr>
                </a:solidFill>
                <a:latin typeface="Calibri"/>
              </a:rPr>
              <a:t><![CDATA[. Pedir al encargado no es una necesidad técnica: es una necesidad de autoridad, y se resuelve en el mostrador. Lo que va a dirección técnica es otra cosa: un diagnóstico —soporte, producto, aplicación—, una visita a la obra o una decisión sobre la responsabilidad de un material. Que un cliente pida hablar con alguien más arriba no convierte su caso en un caso técni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iero hablar con alguien»: lo que hay detrá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uarto motivo, más raro y más importante: ]]></a:t>
            </a:r>
            <a:r>
              <a:rPr lang="en-US" b="1" strike="noStrike" sz="2100" spc="0" u="none" cap="none">
                <a:solidFill>
                  <a:srgbClr val="1B2438">
                    <a:alpha val="100000"/>
                  </a:srgbClr>
                </a:solidFill>
                <a:latin typeface="Calibri"/>
              </a:rPr>
              <a:t><![CDATA[el cliente que no dice lo que quiere porque no sabe decirlo]]></a:t>
            </a:r>
            <a:r>
              <a:rPr lang="en-US" strike="noStrike" sz="2100" spc="0" u="none" cap="none">
                <a:solidFill>
                  <a:srgbClr val="1B2438">
                    <a:alpha val="100000"/>
                  </a:srgbClr>
                </a:solidFill>
                <a:latin typeface="Calibri"/>
              </a:rPr>
              <a:t><![CDATA[. A veces quien pide hablar con alguien solo quiere que alguien le haga la pregunta correcta. Por eso el movimiento cero no es «queja» ni «problema»: es ]]></a:t>
            </a:r>
            <a:r>
              <a:rPr lang="en-US" b="1"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con preguntas concret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iero hablar con alguien»: lo que hay detrás]]></a:t>
            </a:r>
          </a:p>
        </p:txBody>
      </p:sp>
      <p:pic>
        <p:nvPicPr>
          <p:cNvPr id="3" name="" descr="Cuatro tarjetas con las cuatro causas de la petición de hablar con alguien: autoridad, constancia, continuidad y desconfianza.">
            <a:hlinkClick r:id="rId3" tooltip="Cuatro tarjetas con las cuatro causas de la petición de hablar con alguien: autoridad, constancia, continuidad y desconfianza."/>
          </p:cNvPr>
          <p:cNvPicPr>
            <a:picLocks noChangeAspect="1"/>
          </p:cNvPicPr>
          <p:nvPr>
            <p:ph type="pic" idx="1"/>
          </p:nvPr>
        </p:nvPicPr>
        <p:blipFill>
          <a:blip r:embed="rId2"/>
          <a:stretch>
            <a:fillRect/>
          </a:stretch>
        </p:blipFill>
        <p:spPr>
          <a:xfrm>
            <a:off x="1390650" y="1257300"/>
            <a:ext cx="63627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motivo tiene su respuesta. Y ninguno de los cuatro es, por sí mismo, un caso técn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clientes-en-situaciones-dificiles"/>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Quiero hablar con alguien»: lo que hay detrá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ice «quiero hablar con alguien que pueda decidir». ¿Qué es lo correct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alar el caso a dirección técnica de inmediato, porque el cliente ha pedido un cambio de interlocutor.]]></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ender el caso con quien tiene facultad y derivar solo la parte que necesita un diagnóstico técnic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hacer nada hasta que el cliente envíe un correo, para dejar constancia por escri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3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al cliente que lo explique otra vez, para tener la versión completa del asun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cinco movimientos y un movimiento cer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3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no es una lista de frases: es un ]]></a:t>
            </a:r>
            <a:r>
              <a:rPr lang="en-US" b="1"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Las frases se olvidan; el orden se puede aprender y se puede comprobar. Hay un movimiento cero, que es separar, y cinco movimientos después.]]></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Ruido, hechos, petición, estado. Lo que se responde es la petición.]]></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Hasta el final, sin interrumpir y sin completar las frases del cliente. No es consentir: es recoger la petición entera, que a menudo solo aparece al fin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cinco movimientos y un movimiento cer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tizar.]]></a:t>
            </a:r>
            <a:r>
              <a:rPr lang="en-US" strike="noStrike" sz="2100" spc="0" u="none" cap="none">
                <a:solidFill>
                  <a:srgbClr val="1B2438">
                    <a:alpha val="100000"/>
                  </a:srgbClr>
                </a:solidFill>
                <a:latin typeface="Calibri"/>
              </a:rPr>
              <a:t><![CDATA[ Reconocer la molestia con palabras propias: «entiendo que perder la mañana es una molestia seria». Validar el efecto no es dar la razón sobre la caus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sculparse.]]></a:t>
            </a:r>
            <a:r>
              <a:rPr lang="en-US" strike="noStrike" sz="2100" spc="0" u="none" cap="none">
                <a:solidFill>
                  <a:srgbClr val="1B2438">
                    <a:alpha val="100000"/>
                  </a:srgbClr>
                </a:solidFill>
                <a:latin typeface="Calibri"/>
              </a:rPr>
              <a:t><![CDATA[ Pedir perdón por la molestia y por el retraso. Disculparse ]]></a:t>
            </a:r>
            <a:r>
              <a:rPr lang="en-US" b="1" strike="noStrike" sz="2100" spc="0" u="none" cap="none">
                <a:solidFill>
                  <a:srgbClr val="1B2438">
                    <a:alpha val="100000"/>
                  </a:srgbClr>
                </a:solidFill>
                <a:latin typeface="Calibri"/>
              </a:rPr>
              <a:t><![CDATA[no es anticipar el veredicto]]></a:t>
            </a:r>
            <a:r>
              <a:rPr lang="en-US" strike="noStrike" sz="2100" spc="0" u="none" cap="none">
                <a:solidFill>
                  <a:srgbClr val="1B2438">
                    <a:alpha val="100000"/>
                  </a:srgbClr>
                </a:solidFill>
                <a:latin typeface="Calibri"/>
              </a:rPr>
              <a:t><![CDATA[: se puede reconocer el pesar sin admitir una causa que nadie ha comprobado todavía.]]></a:t>
            </a:r>
          </a:p>
        </p:txBody>
      </p:sp>
      <p:sp>
        <p:nvSpPr>
          <p:cNvPr id="11" name=""/>
          <p:cNvSpPr txBox="1"/>
          <p:nvPr/>
        </p:nvSpPr>
        <p:spPr>
          <a:xfrm>
            <a:off x="514350" y="32861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32861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lucionar.]]></a:t>
            </a:r>
            <a:r>
              <a:rPr lang="en-US" strike="noStrike" sz="2100" spc="0" u="none" cap="none">
                <a:solidFill>
                  <a:srgbClr val="1B2438">
                    <a:alpha val="100000"/>
                  </a:srgbClr>
                </a:solidFill>
                <a:latin typeface="Calibri"/>
              </a:rPr>
              <a:t><![CDATA[ Ofrecer alternativas concretas: qué puedes hacer tú, ahora, con lo que hay en la tienda, y qué se deriva y a quién. Una solución sin alternativa no es una solución: es una puerta cerr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cinco movimientos y un movimiento cer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uir.]]></a:t>
            </a:r>
            <a:r>
              <a:rPr lang="en-US" strike="noStrike" sz="2100" spc="0" u="none" cap="none">
                <a:solidFill>
                  <a:srgbClr val="1B2438">
                    <a:alpha val="100000"/>
                  </a:srgbClr>
                </a:solidFill>
                <a:latin typeface="Calibri"/>
              </a:rPr>
              <a:t><![CDATA[ Escribir lo acordado, avisar dentro del plazo prometido y comprobar que se ha resuelto. El seguimiento es lo que convierte un incidente cerrado en un cliente que vuelve.]]></a:t>
            </a:r>
          </a:p>
        </p:txBody>
      </p:sp>
      <p:sp>
        <p:nvSpPr>
          <p:cNvPr id="9" name=""/>
          <p:cNvSpPr txBox="1"/>
          <p:nvPr/>
        </p:nvSpPr>
        <p:spPr>
          <a:xfrm>
            <a:off x="514350" y="2257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es decorativo y se rompe de tres maneras típicas. Si te disculpas antes de escuchar, te disculpas por algo que no sabes. Si solucionas antes de separar, resuelves lo que el cliente ha traído, no lo que necesita. Si cierras sin escribir, el caso se pierde en el cambio de turno y el cliente vuelve a empezar desde cer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cinco movimientos y un movimiento cer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3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dvertencia: el movimiento cuatro tiene un límite. Se pide perdón por lo que ha pasado en el mostrador —una etiqueta que no coincide, un material que no estaba, una espera— y por lo que ha costado al cliente. No se pide perdón por una causa técnica que todavía no se ha comprobado. Enseñar de color no es admitir que el color esté m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cinco movimientos y un movimiento cero]]></a:t>
            </a:r>
          </a:p>
        </p:txBody>
      </p:sp>
      <p:pic>
        <p:nvPicPr>
          <p:cNvPr id="3" name="" descr="Seis pasos numerados: separar, escuchar, empatizar, disculparse, solucionar y seguir.">
            <a:hlinkClick r:id="rId3" tooltip="Seis pasos numerados: separar, escuchar, empatizar, disculparse, solucionar y seguir."/>
          </p:cNvPr>
          <p:cNvPicPr>
            <a:picLocks noChangeAspect="1"/>
          </p:cNvPicPr>
          <p:nvPr>
            <p:ph type="pic" idx="1"/>
          </p:nvPr>
        </p:nvPicPr>
        <p:blipFill>
          <a:blip r:embed="rId2"/>
          <a:stretch>
            <a:fillRect/>
          </a:stretch>
        </p:blipFill>
        <p:spPr>
          <a:xfrm>
            <a:off x="2647950" y="1257300"/>
            <a:ext cx="38385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cinco movimientos, con el movimiento cero delante. El orden es el méto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clientes-en-situaciones-dificile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3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cinco movimientos y un movimiento cero · El caso del bote equivocado, movimiento a movimient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 · Separ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uido: «he perdido la mañana». Hechos: la etiqueta dice R-121 y el albarán dice R-118. Petición: que se compruebe el color. Estado: enfado, pero la clienta está delante y puede ver lo que se h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3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cinco movimientos y un movimiento cero · El caso del bote equivocado, movimiento a movimient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scuchar]]></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ja hablar hasta el final. La petición suele ir en la última frase: «y yo lo había pedido el otr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3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cinco movimientos y un movimiento cero · El caso del bote equivocado, movimiento a movimient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mpatizar]]></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der la mañana y además venir a la tienda es una molestia seria.» Se reconoce el efecto; la causa todavía no se to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3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cinco movimientos y un movimiento cero · El caso del bote equivocado, movimiento a movimient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isculpars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ide perdón por la molestia y por el viaje, no por una causa que nadie ha comprobado: la diferencia entre dos referencias se verifi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3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cinco movimientos y un movimiento cero · El caso del bote equivocado, movimiento a movimient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Solucion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rueba la etiqueta con la clienta, se anota la diferencia de referencia y se le da la hora a la que se responde. El color se consulta con el puesto de col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3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cinco movimientos y un movimiento cero · El caso del bote equivocado, movimiento a movimient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i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la ficha, se responde antes de las 13:00 y se comprueba si el cliente ha recibido la respuesta. (Supuesto didáctic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método: cinco movimientos y un movimiento ce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movimientos del método en el orden en que se hacen.]]></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o acordado, avisar dentro del plazo y comprobar que se ha resuelt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perdón por la molestia y por el retraso, sin anticipar la causa.]]></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poner alternativas concretas y decir qué se deriva y a quién.]]></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nocer la molestia con una frase propia, sin entrar en la caus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uchar hasta el final y recoger la petición operativa sin interrumpi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ostrador, teléfono y WhatsApp: el mismo método, tres herramient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es el mismo en los tres canales; lo que cambia es ]]></a:t>
            </a:r>
            <a:r>
              <a:rPr lang="en-US" b="1" strike="noStrike" sz="2100" spc="0" u="none" cap="none">
                <a:solidFill>
                  <a:srgbClr val="1B2438">
                    <a:alpha val="100000"/>
                  </a:srgbClr>
                </a:solidFill>
                <a:latin typeface="Calibri"/>
              </a:rPr>
              <a:t><![CDATA[qué puedes comproba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puedes comprometer]]></a:t>
            </a:r>
            <a:r>
              <a:rPr lang="en-US" strike="noStrike" sz="2100" spc="0" u="none" cap="none">
                <a:solidFill>
                  <a:srgbClr val="1B2438">
                    <a:alpha val="100000"/>
                  </a:srgbClr>
                </a:solidFill>
                <a:latin typeface="Calibri"/>
              </a:rPr>
              <a:t><![CDATA[. Un profesional que aplica el mismo guion en los tres sitios se equivoca tres veces, porque el canal cambia lo que es verdad.]]></a:t>
            </a:r>
          </a:p>
        </p:txBody>
      </p:sp>
      <p:sp>
        <p:nvSpPr>
          <p:cNvPr id="8" name=""/>
          <p:cNvSpPr txBox="1"/>
          <p:nvPr/>
        </p:nvSpPr>
        <p:spPr>
          <a:xfrm>
            <a:off x="514350" y="260985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mostrador]]></a:t>
            </a:r>
            <a:r>
              <a:rPr lang="en-US" strike="noStrike" sz="2100" spc="0" u="none" cap="none">
                <a:solidFill>
                  <a:srgbClr val="1B2438">
                    <a:alpha val="100000"/>
                  </a:srgbClr>
                </a:solidFill>
                <a:latin typeface="Calibri"/>
              </a:rPr>
              <a:t><![CDATA[ puedes ver: la etiqueta, el lote, el color real, la cara del cliente. Puedes interrumpir con educación, enseñar un libro de muestras, comprobar un ticket juntos. Y hay un efecto que conviene conocer: ]]></a:t>
            </a:r>
            <a:r>
              <a:rPr lang="en-US" b="1" strike="noStrike" sz="2100" spc="0" u="none" cap="none">
                <a:solidFill>
                  <a:srgbClr val="1B2438">
                    <a:alpha val="100000"/>
                  </a:srgbClr>
                </a:solidFill>
                <a:latin typeface="Calibri"/>
              </a:rPr>
              <a:t><![CDATA[el cliente se modera solo]]></a:t>
            </a:r>
            <a:r>
              <a:rPr lang="en-US" strike="noStrike" sz="2100" spc="0" u="none" cap="none">
                <a:solidFill>
                  <a:srgbClr val="1B2438">
                    <a:alpha val="100000"/>
                  </a:srgbClr>
                </a:solidFill>
                <a:latin typeface="Calibri"/>
              </a:rPr>
              <a:t><![CDATA[ cuando ve la cola y el tiempo de espera; en el mostrador, a menudo, nadie estalla a la prime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ostrador, teléfono y WhatsApp: el mismo método, tres herramient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34]]></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teléfono]]></a:t>
            </a:r>
            <a:r>
              <a:rPr lang="en-US" strike="noStrike" sz="2100" spc="0" u="none" cap="none">
                <a:solidFill>
                  <a:srgbClr val="1B2438">
                    <a:alpha val="100000"/>
                  </a:srgbClr>
                </a:solidFill>
                <a:latin typeface="Calibri"/>
              </a:rPr>
              <a:t><![CDATA[ no hay ninguna de esas cosas. No puedes señalar, no puedes enseñar una muestra, no puedes leer la cara del cliente, y el silencio del teléfono suena más largo de lo que es. Además, la voz no deja registro: lo que prometes se apoya solo en tu memoria y en la del cliente. Y hay una limitación práctica del canal: mientras buscas un dato en el almacén, el cliente sigue oyendo la lín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ostrador, teléfono y WhatsApp: el mismo método, tres herramient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34]]></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WhatsApp]]></a:t>
            </a:r>
            <a:r>
              <a:rPr lang="en-US" strike="noStrike" sz="2100" spc="0" u="none" cap="none">
                <a:solidFill>
                  <a:srgbClr val="1B2438">
                    <a:alpha val="100000"/>
                  </a:srgbClr>
                </a:solidFill>
                <a:latin typeface="Calibri"/>
              </a:rPr>
              <a:t><![CDATA[ todo está escrito, y eso es una ventaja y un riesgo. La ventaja: puedes releer antes de contestar, puedes responder con calma y el cliente tiene por escrito lo que le has dicho. El riesgo: el tono se deduce de los signos de puntuación, los mensajes llegan a trozos y desordenados, y a veces llegan fotos de una pared sin ninguna explicación. Además, un chat es un documento que el cliente puede reenviar: lo que escribes queda ahí.]]></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ostrador, teléfono y WhatsApp: el mismo método, tres herramient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práctica del canal escrito: ]]></a:t>
            </a:r>
            <a:r>
              <a:rPr lang="en-US" b="1" strike="noStrike" sz="2100" spc="0" u="none" cap="none">
                <a:solidFill>
                  <a:srgbClr val="1B2438">
                    <a:alpha val="100000"/>
                  </a:srgbClr>
                </a:solidFill>
                <a:latin typeface="Calibri"/>
              </a:rPr>
              <a:t><![CDATA[nunca contestes de golpe un mensaje largo]]></a:t>
            </a:r>
            <a:r>
              <a:rPr lang="en-US" strike="noStrike" sz="2100" spc="0" u="none" cap="none">
                <a:solidFill>
                  <a:srgbClr val="1B2438">
                    <a:alpha val="100000"/>
                  </a:srgbClr>
                </a:solidFill>
                <a:latin typeface="Calibri"/>
              </a:rPr>
              <a:t><![CDATA[. Primero se acusa recibo y se da una hora de respuesta, y después se responde. Es lo mismo que el triaje aplicado a la conversación, no una formalidad.]]></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diferencia que no es de método sino de soporte: en el mostrador y en el teléfono no queda nada escrito. Si en el mostrador nadie anota que el cliente pidió hablar con el encargado, en el cambio de turno el caso desaparece. Por eso, en cualquier canal, lo que se dice se escrib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ostrador, teléfono y WhatsApp: el mismo método, tres herramientas]]></a:t>
            </a:r>
          </a:p>
        </p:txBody>
      </p:sp>
      <p:pic>
        <p:nvPicPr>
          <p:cNvPr id="3" name="" descr="Matriz con tres canales y, para cada uno, qué se puede hacer, qué no y qué se deja escrito.">
            <a:hlinkClick r:id="rId3" tooltip="Matriz con tres canales y, para cada uno, qué se puede hacer, qué no y qué se deja escrito."/>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étodo no cambia; lo que puedes comprobar y lo que puedes comprometer, sí.]]></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clientes-en-situaciones-dificiles"/>
              </a:rPr>
              <a:t><![CDATA[Ver imagen original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Mostrador, teléfono y WhatsApp: el mismo método, tres herramien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canal en el que tiene senti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en mostrad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por teléfon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WhatsApp]]></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cualquier cana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señar la etiqueta y el libro de muestras al cliente.]]></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plicar en voz alta que se está anotando lo que p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3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dir que repita el número de factura, porque no se ve su pantalla.]]></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visar de que se va a consultar el stock, con el silencio de la línea oyéndose.]]></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leer el mensaje entero antes de contestar.]]></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ner en cuenta que lo escrito se puede reenviar y queda a la vista.]]></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nfirmar la hora a la que se va a volver a escribir.]]></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notar la frase exacta con la que el cliente ha pedido que le llamen.]]></a:t>
            </a:r>
          </a:p>
        </p:txBody>
      </p:sp>
      <p:sp>
        <p:nvSpPr>
          <p:cNvPr id="13" name=""/>
          <p:cNvSpPr txBox="1"/>
          <p:nvPr/>
        </p:nvSpPr>
        <p:spPr>
          <a:xfrm>
            <a:off x="514350" y="3705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iaje: qué se resuelve aquí y qué pasa a dirección técnic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iaje no es derivar lo incómodo: es decidir con tres preguntas, y las tres tienen que ser «sí» para resolver el caso en el momento. Si falla una, el caso ]]></a:t>
            </a:r>
            <a:r>
              <a:rPr lang="en-US" b="1" strike="noStrike" sz="2100" spc="0" u="none" cap="none">
                <a:solidFill>
                  <a:srgbClr val="1B2438">
                    <a:alpha val="100000"/>
                  </a:srgbClr>
                </a:solidFill>
                <a:latin typeface="Calibri"/>
              </a:rPr>
              <a:t><![CDATA[no se abandona]]></a:t>
            </a:r>
            <a:r>
              <a:rPr lang="en-US" strike="noStrike" sz="2100" spc="0" u="none" cap="none">
                <a:solidFill>
                  <a:srgbClr val="1B2438">
                    <a:alpha val="100000"/>
                  </a:srgbClr>
                </a:solidFill>
                <a:latin typeface="Calibri"/>
              </a:rPr>
              <a:t><![CDATA[: se deriva con un registro, un destinatario y un plazo.]]></a:t>
            </a:r>
          </a:p>
        </p:txBody>
      </p:sp>
      <p:sp>
        <p:nvSpPr>
          <p:cNvPr id="8" name=""/>
          <p:cNvSpPr txBox="1"/>
          <p:nvPr/>
        </p:nvSpPr>
        <p:spPr>
          <a:xfrm>
            <a:off x="514350" y="2609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cultad.]]></a:t>
            </a:r>
            <a:r>
              <a:rPr lang="en-US" strike="noStrike" sz="2100" spc="0" u="none" cap="none">
                <a:solidFill>
                  <a:srgbClr val="1B2438">
                    <a:alpha val="100000"/>
                  </a:srgbClr>
                </a:solidFill>
                <a:latin typeface="Calibri"/>
              </a:rPr>
              <a:t><![CDATA[ ¿Lo puedo decidir yo, sin comprometer a la empresa? Si la respuesta implica un importe, una fecha, una compensación o una garantía, la respuesta es no, porque eso no es tuy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iaje: qué se resuelve aquí y qué pasa a dirección técnic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Tengo ahora el dato que hace falta? Sin el albarán, sin la etiqueta, sin saber de qué obra se habla, no hay decisión posible: solo preguntas.]]></a:t>
            </a:r>
          </a:p>
        </p:txBody>
      </p:sp>
      <p:sp>
        <p:nvSpPr>
          <p:cNvPr id="9" name=""/>
          <p:cNvSpPr txBox="1"/>
          <p:nvPr/>
        </p:nvSpPr>
        <p:spPr>
          <a:xfrm>
            <a:off x="514350" y="22574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ersibilidad.]]></a:t>
            </a:r>
            <a:r>
              <a:rPr lang="en-US" strike="noStrike" sz="2100" spc="0" u="none" cap="none">
                <a:solidFill>
                  <a:srgbClr val="1B2438">
                    <a:alpha val="100000"/>
                  </a:srgbClr>
                </a:solidFill>
                <a:latin typeface="Calibri"/>
              </a:rPr>
              <a:t><![CDATA[ ¿Se puede corregir sin coste para el cliente? Una sustitución dentro de lo habitual, una explicación, una revisión de la etiqueta: se resuelve. Un caso que ya está aplicado en una obra: no, porque corregirlo cuesta tiempo y dinero del cli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iaje: qué se resuelve aquí y qué pasa a dirección técnic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uarta pregunta que no es del triaje pero se hace siempre: ]]></a:t>
            </a:r>
            <a:r>
              <a:rPr lang="en-US" b="1" strike="noStrike" sz="2100" spc="0" u="none" cap="none">
                <a:solidFill>
                  <a:srgbClr val="1B2438">
                    <a:alpha val="100000"/>
                  </a:srgbClr>
                </a:solidFill>
                <a:latin typeface="Calibri"/>
              </a:rPr>
              <a:t><![CDATA[¿le has contestado?]]></a:t>
            </a:r>
            <a:r>
              <a:rPr lang="en-US" strike="noStrike" sz="2100" spc="0" u="none" cap="none">
                <a:solidFill>
                  <a:srgbClr val="1B2438">
                    <a:alpha val="100000"/>
                  </a:srgbClr>
                </a:solidFill>
                <a:latin typeface="Calibri"/>
              </a:rPr>
              <a:t><![CDATA[ Derivar un caso sin responder es la peor de las opciones: el cliente se queda sin respuesta mientras el caso viaja. La regla es sencilla: ]]></a:t>
            </a:r>
            <a:r>
              <a:rPr lang="en-US" b="1" strike="noStrike" sz="2100" spc="0" u="none" cap="none">
                <a:solidFill>
                  <a:srgbClr val="1B2438">
                    <a:alpha val="100000"/>
                  </a:srgbClr>
                </a:solidFill>
                <a:latin typeface="Calibri"/>
              </a:rPr>
              <a:t><![CDATA[se responde siempre; se resuelve a veces en otro sitio]]></a:t>
            </a:r>
            <a:r>
              <a:rPr lang="en-US" strike="noStrike" sz="2100" spc="0" u="none" cap="none">
                <a:solidFill>
                  <a:srgbClr val="1B2438">
                    <a:alpha val="100000"/>
                  </a:srgbClr>
                </a:solidFill>
                <a:latin typeface="Calibri"/>
              </a:rPr>
              <a:t><![CDA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iaje: qué se resuelve aquí y qué pasa a dirección técnic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3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va a ]]></a:t>
            </a:r>
            <a:r>
              <a:rPr lang="en-US" b="1" strike="noStrike" sz="2100" spc="0" u="none" cap="none">
                <a:solidFill>
                  <a:srgbClr val="1B2438">
                    <a:alpha val="100000"/>
                  </a:srgbClr>
                </a:solidFill>
                <a:latin typeface="Calibri"/>
              </a:rPr>
              <a:t><![CDATA[dirección técnica]]></a:t>
            </a:r>
            <a:r>
              <a:rPr lang="en-US" strike="noStrike" sz="2100" spc="0" u="none" cap="none">
                <a:solidFill>
                  <a:srgbClr val="1B2438">
                    <a:alpha val="100000"/>
                  </a:srgbClr>
                </a:solidFill>
                <a:latin typeface="Calibri"/>
              </a:rPr>
              <a:t><![CDATA[ tiene una característica común: necesita un diagnóstico o una decisión que el mostrador no puede hacer. Un diagnóstico de soporte, producto o aplicación. Una visita a la obra. Una decisión sobre la responsabilidad de un material. Un caso cuya causa todavía no está establecida. Todo lo demás —cambiar de interlocutor, disculparse, dar un teléfono, anotar el caso, avisar al cliente— se resuelve en el mostrado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iaje: qué se resuelve aquí y qué pasa a dirección técnic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3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va a ]]></a:t>
            </a:r>
            <a:r>
              <a:rPr lang="en-US" b="1"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sin ser técnico: lo que depende de la empresa y no del caso. Una compensación, un descuento, una excepción. Eso no lo decide quien atiende; se registra y se escala a quien tiene la facultad, con el motivo y el plazo de respuesta. La diferencia entre las dos derivaciones es importante: una pide un ]]></a:t>
            </a:r>
            <a:r>
              <a:rPr lang="en-US" b="1"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la otra pide una ]]></a:t>
            </a: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Triaje: qué se resuelve aquí y qué pasa a dirección técnica]]></a:t>
            </a:r>
          </a:p>
        </p:txBody>
      </p:sp>
      <p:pic>
        <p:nvPicPr>
          <p:cNvPr id="3" name="" descr="Flujo de cinco pasos: facultad, información, reversibilidad, resolución en el momento y derivación con registro.">
            <a:hlinkClick r:id="rId3" tooltip="Flujo de cinco pasos: facultad, información, reversibilidad, resolución en el momento y derivación con registr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preguntas. Si las tres son sí, se resuelve aquí; si falla una, se deriva y se responde igu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clientes-en-situaciones-dificiles"/>
              </a:rPr>
              <a:t><![CDATA[Ver imagen original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Triaje: qué se resuelve aquí y qué pasa a dirección técni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aso, ¿se resuelve en el mostrador, pasa a dirección técnica o se registra y escala a la direc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suelve en el mostrado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a a dirección técnic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gistra y escala a la dirección]]></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pide que le expliques la diferencia entre dos referencias de la misma famil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3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enseña un bote cerrado y dice que no lo reconoce; se comprueba la etiqueta con él.]]></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pide que le avises por WhatsApp cuando llegue el material en vez de llamar.]]></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liente repite por tercera vez que no le han dado la dirección de entreg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afirma que la pared se ha levantado y que la pintura no ha aguantado.]]></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aplicador pregunta si puede pintar en un paramento que no sabe identific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3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cliente dice que hay humedad en la vivienda y pregunta si con esa pintura se va a caer.]]></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cliente pide un descuento por la molestia de la espera.]]></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El cliente pide que se reponga una obra entera por un color que todavía no se ha revisado.]]></a:t>
            </a:r>
          </a:p>
        </p:txBody>
      </p:sp>
      <p:sp>
        <p:nvSpPr>
          <p:cNvPr id="10" name=""/>
          <p:cNvSpPr txBox="1"/>
          <p:nvPr/>
        </p:nvSpPr>
        <p:spPr>
          <a:xfrm>
            <a:off x="514350" y="2933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or qué no se promete nada por teléfo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léfono es el canal donde más se promete y donde menos se puede sostener. «Dígamelo ahora, que el aplicador tiene que pintar hoy» es una petición razonable; la respuesta correcta no es decir que sí ni decir que no, sino ]]></a:t>
            </a:r>
            <a:r>
              <a:rPr lang="en-US" b="1" strike="noStrike" sz="2100" spc="0" u="none" cap="none">
                <a:solidFill>
                  <a:srgbClr val="1B2438">
                    <a:alpha val="100000"/>
                  </a:srgbClr>
                </a:solidFill>
                <a:latin typeface="Calibri"/>
              </a:rPr>
              <a:t><![CDATA[cambiar el objeto de la promesa]]></a:t>
            </a:r>
            <a:r>
              <a:rPr lang="en-US" strike="noStrike" sz="2100" spc="0" u="none" cap="none">
                <a:solidFill>
                  <a:srgbClr val="1B2438">
                    <a:alpha val="100000"/>
                  </a:srgbClr>
                </a:solidFill>
                <a:latin typeface="Calibri"/>
              </a:rPr>
              <a:t><![CDA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or qué no se promete nada por teléfo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razones por las que una promesa de teléfono no aguanta. ]]></a:t>
            </a:r>
            <a:r>
              <a:rPr lang="en-US" b="1" strike="noStrike" sz="2100" spc="0" u="none" cap="none">
                <a:solidFill>
                  <a:srgbClr val="1B2438">
                    <a:alpha val="100000"/>
                  </a:srgbClr>
                </a:solidFill>
                <a:latin typeface="Calibri"/>
              </a:rPr>
              <a:t><![CDATA[No deja registro]]></a:t>
            </a:r>
            <a:r>
              <a:rPr lang="en-US" strike="noStrike" sz="2100" spc="0" u="none" cap="none">
                <a:solidFill>
                  <a:srgbClr val="1B2438">
                    <a:alpha val="100000"/>
                  </a:srgbClr>
                </a:solidFill>
                <a:latin typeface="Calibri"/>
              </a:rPr>
              <a:t><![CDATA[: la voz no existe, y en una disputa lo que hay es la memoria de dos personas, que nunca coincide. ]]></a:t>
            </a:r>
            <a:r>
              <a:rPr lang="en-US" b="1" strike="noStrike" sz="2100" spc="0" u="none" cap="none">
                <a:solidFill>
                  <a:srgbClr val="1B2438">
                    <a:alpha val="100000"/>
                  </a:srgbClr>
                </a:solidFill>
                <a:latin typeface="Calibri"/>
              </a:rPr>
              <a:t><![CDATA[No se ha comprobado]]></a:t>
            </a:r>
            <a:r>
              <a:rPr lang="en-US" strike="noStrike" sz="2100" spc="0" u="none" cap="none">
                <a:solidFill>
                  <a:srgbClr val="1B2438">
                    <a:alpha val="100000"/>
                  </a:srgbClr>
                </a:solidFill>
                <a:latin typeface="Calibri"/>
              </a:rPr>
              <a:t><![CDATA[: prometer que hay material, que llega el viernes o que sale el mismo color exige un dato que el teléfono no te da. ]]></a:t>
            </a:r>
            <a:r>
              <a:rPr lang="en-US" b="1" strike="noStrike" sz="2100" spc="0" u="none" cap="none">
                <a:solidFill>
                  <a:srgbClr val="1B2438">
                    <a:alpha val="100000"/>
                  </a:srgbClr>
                </a:solidFill>
                <a:latin typeface="Calibri"/>
              </a:rPr>
              <a:t><![CDATA[No tienes facultad]]></a:t>
            </a:r>
            <a:r>
              <a:rPr lang="en-US" strike="noStrike" sz="2100" spc="0" u="none" cap="none">
                <a:solidFill>
                  <a:srgbClr val="1B2438">
                    <a:alpha val="100000"/>
                  </a:srgbClr>
                </a:solidFill>
                <a:latin typeface="Calibri"/>
              </a:rPr>
              <a:t><![CDATA[: prometer por teléfono un importe, una fecha o una entrega es comprometer a la empresa en su nombre. Y ]]></a:t>
            </a:r>
            <a:r>
              <a:rPr lang="en-US" b="1" strike="noStrike" sz="2100" spc="0" u="none" cap="none">
                <a:solidFill>
                  <a:srgbClr val="1B2438">
                    <a:alpha val="100000"/>
                  </a:srgbClr>
                </a:solidFill>
                <a:latin typeface="Calibri"/>
              </a:rPr>
              <a:t><![CDATA[el cliente la recuerda y tú no]]></a:t>
            </a:r>
            <a:r>
              <a:rPr lang="en-US" strike="noStrike" sz="2100" spc="0" u="none" cap="none">
                <a:solidFill>
                  <a:srgbClr val="1B2438">
                    <a:alpha val="100000"/>
                  </a:srgbClr>
                </a:solidFill>
                <a:latin typeface="Calibri"/>
              </a:rPr>
              <a:t><![CDATA[: él oyó una fecha; tú oíste una fra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or qué no se promete nada por teléfo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3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comprometer, y es un compromiso que se cumple siempre, es ]]></a:t>
            </a:r>
            <a:r>
              <a:rPr lang="en-US" b="1" strike="noStrike" sz="2100" spc="0" u="none" cap="none">
                <a:solidFill>
                  <a:srgbClr val="1B2438">
                    <a:alpha val="100000"/>
                  </a:srgbClr>
                </a:solidFill>
                <a:latin typeface="Calibri"/>
              </a:rPr>
              <a:t><![CDATA[el proceso]]></a:t>
            </a:r>
            <a:r>
              <a:rPr lang="en-US" strike="noStrike" sz="2100" spc="0" u="none" cap="none">
                <a:solidFill>
                  <a:srgbClr val="1B2438">
                    <a:alpha val="100000"/>
                  </a:srgbClr>
                </a:solidFill>
                <a:latin typeface="Calibri"/>
              </a:rPr>
              <a:t><![CDATA[: qué se comprueba, quién lo comprueba y a qué hora se le responde. «Lo compruebo y se lo confirmo a las 13:00 por este mismo número» es una promesa con fecha, con responsable y con un canal de vuelta. Si al final el material no está, no has fallado: has avisado a tiempo, y eso es exactamente lo que se esperaba de t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or qué no se promete nada por teléfo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3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liente insiste —«dígamelo ya, que lo necesito»— la respuesta útil es preguntar por la necesidad real: «¿para qué hora lo necesita?» o «¿qué necesita para poder decidir?». Eso convierte una exigencia en un dato, y el dato va a la ficha. Y si el caso no se puede resolver, se dice con hora: «en este momento no puedo confirmarle el color; lo consulto con color y le escribo antes de las 13:00».]]></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n una frase: ]]></a:t>
            </a:r>
            <a:r>
              <a:rPr lang="en-US" b="1" strike="noStrike" sz="2100" spc="0" u="none" cap="none">
                <a:solidFill>
                  <a:srgbClr val="1B2438">
                    <a:alpha val="100000"/>
                  </a:srgbClr>
                </a:solidFill>
                <a:latin typeface="Calibri"/>
              </a:rPr>
              <a:t><![CDATA[por teléfono se compromete el proceso, no el resultado]]></a:t>
            </a:r>
            <a:r>
              <a:rPr lang="en-US" strike="noStrike" sz="2100" spc="0" u="none" cap="none">
                <a:solidFill>
                  <a:srgbClr val="1B2438">
                    <a:alpha val="100000"/>
                  </a:srgbClr>
                </a:solidFill>
                <a:latin typeface="Calibri"/>
              </a:rPr>
              <a:t><![CDATA[. El resultado se compromete cuando está comprobado y quien puede comprometerlo está delan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or qué no se promete nada por teléfono]]></a:t>
            </a:r>
          </a:p>
        </p:txBody>
      </p:sp>
      <p:pic>
        <p:nvPicPr>
          <p:cNvPr id="3" name="" descr="Comparación entre una promesa de teléfono que no se sostiene y un compromiso de proceso que sí se cumple.">
            <a:hlinkClick r:id="rId3" tooltip="Comparación entre una promesa de teléfono que no se sostiene y un compromiso de proceso que sí se cumple."/>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compromete por teléfono es el proceso: una hora y un responsable, no un result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clientes-en-situaciones-dificiles"/>
              </a:rPr>
              <a:t><![CDATA[Ver imagen original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3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Por qué no se promete nada por teléfono · La llamada de las 11:20,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Abrir sin promete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ígame.» La llamada se atiende sin más: no se anuncia que va a salir bien ni se pide que espere «un momento» sin decir cuá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3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Por qué no se promete nada por teléfono · La llamada de las 11:20,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epar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uido: la prisa del aplicador. Petición operativa: saber si el material estará disponible hoy para una obra en Cala Bla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3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Por qué no se promete nada por teléfono · La llamada de las 11:20,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guntar por la necesidad]]></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é hora lo necesita y qué necesita para poder decidir?» La pregunta convierte una exigencia en un dato, y el dato va a la fich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3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Por qué no se promete nada por teléfono · La llamada de las 11:20,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mprob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rueba el stock mientras el cliente sigue la línea. El resultado no se da antes de tenerl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3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Por qué no se promete nada por teléfono · La llamada de las 11:20,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mprometer el proces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compruebo y le escribo por WhatsApp antes de las 13:00.» Una frase con hora, con responsable y con canal de vuel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3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Por qué no se promete nada por teléfono · La llamada de las 11:20,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scribi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mesa se anota con las palabras exactas y con la hora, y se avisa si algo cambia. (Supuesto didáctic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Por qué no se promete nada por teléfo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llamada de teléfon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compruebo y se lo confirmo a las 13:00 por este mismo númer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ñana le digo que sí, que lo teng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e preocupe, se lo dejo mañana en cas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necesita para hoy? Le busco una alternativa de la misma famil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o en la otra tienda me dijeron que sí, yo también le digo que sí.»]]></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anota: la ficha de incidenc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más bien hecha se pierde si no queda escrita. En mostrador y en teléfono no hay registro: lo único que sobrevive al cambio de turno es lo que alguien escribe. Por eso, después de separar, hay una ficha de incidencia, y la ficha tiene una regla: ]]></a:t>
            </a:r>
            <a:r>
              <a:rPr lang="en-US" b="1" strike="noStrike" sz="2100" spc="0" u="none" cap="none">
                <a:solidFill>
                  <a:srgbClr val="1B2438">
                    <a:alpha val="100000"/>
                  </a:srgbClr>
                </a:solidFill>
                <a:latin typeface="Calibri"/>
              </a:rPr>
              <a:t><![CDATA[cada línea tiene su origen]]></a:t>
            </a:r>
            <a:r>
              <a:rPr lang="en-US" strike="noStrike" sz="2100" spc="0" u="none" cap="none">
                <a:solidFill>
                  <a:srgbClr val="1B2438">
                    <a:alpha val="100000"/>
                  </a:srgbClr>
                </a:solidFill>
                <a:latin typeface="Calibri"/>
              </a:rPr>
              <a:t><![CDATA[.]]></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Lo que se ha visto o verificado, con su prueba: la etiqueta, el albarán, la fech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anota: la ficha de incidenc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Lo que ha dicho alguien y no se ha comprobado: «el cliente manifiestó que…». Se escribe entrecomillado y con su autor.]]></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Lo que se ha rellenado por inferencia. Se escribe como supuesto o no se escribe. Un supuesto con forma de hecho es el error más caro del expediente, porque nadie lo va a revisar.]]></a:t>
            </a:r>
          </a:p>
        </p:txBody>
      </p:sp>
      <p:sp>
        <p:nvSpPr>
          <p:cNvPr id="11" name=""/>
          <p:cNvSpPr txBox="1"/>
          <p:nvPr/>
        </p:nvSpPr>
        <p:spPr>
          <a:xfrm>
            <a:off x="514350" y="32861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Lo que falta, con el motivo y con quién puede darl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anota: la ficha de incidenc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lleva, además, cuatro campos que son los que hacen que el caso avance: ]]></a:t>
            </a:r>
            <a:r>
              <a:rPr lang="en-US" b="1" strike="noStrike" sz="2100" spc="0" u="none" cap="none">
                <a:solidFill>
                  <a:srgbClr val="1B2438">
                    <a:alpha val="100000"/>
                  </a:srgbClr>
                </a:solidFill>
                <a:latin typeface="Calibri"/>
              </a:rPr>
              <a:t><![CDATA[qué se resuelve en el momento]]></a:t>
            </a:r>
            <a:r>
              <a:rPr lang="en-US" strike="noStrike" sz="2100" spc="0" u="none" cap="none">
                <a:solidFill>
                  <a:srgbClr val="1B2438">
                    <a:alpha val="100000"/>
                  </a:srgbClr>
                </a:solidFill>
                <a:latin typeface="Calibri"/>
              </a:rPr>
              <a:t><![CDATA[ y con qué criterio; ]]></a:t>
            </a:r>
            <a:r>
              <a:rPr lang="en-US" b="1" strike="noStrike" sz="2100" spc="0" u="none" cap="none">
                <a:solidFill>
                  <a:srgbClr val="1B2438">
                    <a:alpha val="100000"/>
                  </a:srgbClr>
                </a:solidFill>
                <a:latin typeface="Calibri"/>
              </a:rPr>
              <a:t><![CDATA[a quién se deriva]]></a:t>
            </a:r>
            <a:r>
              <a:rPr lang="en-US" strike="noStrike" sz="2100" spc="0" u="none" cap="none">
                <a:solidFill>
                  <a:srgbClr val="1B2438">
                    <a:alpha val="100000"/>
                  </a:srgbClr>
                </a:solidFill>
                <a:latin typeface="Calibri"/>
              </a:rPr>
              <a:t><![CDATA[ y con qué motivo; ]]></a:t>
            </a:r>
            <a:r>
              <a:rPr lang="en-US" b="1" strike="noStrike" sz="2100" spc="0" u="none" cap="none">
                <a:solidFill>
                  <a:srgbClr val="1B2438">
                    <a:alpha val="100000"/>
                  </a:srgbClr>
                </a:solidFill>
                <a:latin typeface="Calibri"/>
              </a:rPr>
              <a:t><![CDATA[qué se ha comprometido de palabra]]></a:t>
            </a:r>
            <a:r>
              <a:rPr lang="en-US" strike="noStrike" sz="2100" spc="0" u="none" cap="none">
                <a:solidFill>
                  <a:srgbClr val="1B2438">
                    <a:alpha val="100000"/>
                  </a:srgbClr>
                </a:solidFill>
                <a:latin typeface="Calibri"/>
              </a:rPr>
              <a:t><![CDATA[, copiado con las palabras exactas y con la hora; y ]]></a:t>
            </a:r>
            <a:r>
              <a:rPr lang="en-US" b="1" strike="noStrike" sz="2100" spc="0" u="none" cap="none">
                <a:solidFill>
                  <a:srgbClr val="1B2438">
                    <a:alpha val="100000"/>
                  </a:srgbClr>
                </a:solidFill>
                <a:latin typeface="Calibri"/>
              </a:rPr>
              <a:t><![CDATA[quién vuelve a escribir]]></a:t>
            </a:r>
            <a:r>
              <a:rPr lang="en-US" strike="noStrike" sz="2100" spc="0" u="none" cap="none">
                <a:solidFill>
                  <a:srgbClr val="1B2438">
                    <a:alpha val="100000"/>
                  </a:srgbClr>
                </a:solidFill>
                <a:latin typeface="Calibri"/>
              </a:rPr>
              <a:t><![CDATA[ y qué comprueb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último campo es el que casi nunca se rellena, y es el que más juego da. Un caso que se cierra en el mostrador sin nadie que vuelva a escribir no está cerrado: está aparcado. Si la respuesta es «ya lo verá el siguiente turno», el caso se ha perdido, y el cliente lo sabe antes que nosotro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anota: la ficha de incidenc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cuidado con los datos: la ficha contiene nombre, teléfono, dirección de la vivienda, fotos y a veces datos de salud. Se anota lo necesario para resolver el caso, nada más, y quien lo ve es quien tiene que trabajar el cas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anota: la ficha de incidencia]]></a:t>
            </a:r>
          </a:p>
        </p:txBody>
      </p:sp>
      <p:pic>
        <p:nvPicPr>
          <p:cNvPr id="3" name="" descr="Seis pasos con las líneas de la ficha de incidencia, desde quién y por qué canal hasta el seguimiento.">
            <a:hlinkClick r:id="rId3" tooltip="Seis pasos con las líneas de la ficha de incidencia, desde quién y por qué canal hasta el seguimiento."/>
          </p:cNvPr>
          <p:cNvPicPr>
            <a:picLocks noChangeAspect="1"/>
          </p:cNvPicPr>
          <p:nvPr>
            <p:ph type="pic" idx="1"/>
          </p:nvPr>
        </p:nvPicPr>
        <p:blipFill>
          <a:blip r:embed="rId2"/>
          <a:stretch>
            <a:fillRect/>
          </a:stretch>
        </p:blipFill>
        <p:spPr>
          <a:xfrm>
            <a:off x="2838450" y="1257300"/>
            <a:ext cx="34671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icha en seis líneas. La última —quién vuelve a escribir— es la que casi nunca se relle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clientes-en-situaciones-dificiles"/>
              </a:rPr>
              <a:t><![CDATA[Ver imagen original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o que se anota: la ficha de incidenci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de incidencia se abre con quién, cuándo y por qué ___; la ___ operativa se escribe en una sola frase; los ___ comprobados van separados de las versiones del cliente; lo que se resuelve aquí y lo que se ___ van anotados con su motivo; la derivación lleva un destinatario con nombre y un ___ de respuesta; y lo prometido de palabra se copia con las palabras ___.]]></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s errores que empeoran la situ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3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primeras etiquetas de esta lista son las que más se repiten en el mostrador de una tienda de pinturas, y ninguna es difícil: por eso se repiten.]]></a:t>
            </a:r>
          </a:p>
        </p:txBody>
      </p:sp>
      <p:sp>
        <p:nvSpPr>
          <p:cNvPr id="8" name=""/>
          <p:cNvSpPr txBox="1"/>
          <p:nvPr/>
        </p:nvSpPr>
        <p:spPr>
          <a:xfrm>
            <a:off x="514350" y="22860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nerse a la defensiva.]]></a:t>
            </a:r>
            <a:r>
              <a:rPr lang="en-US" strike="noStrike" sz="2100" spc="0" u="none" cap="none">
                <a:solidFill>
                  <a:srgbClr val="1B2438">
                    <a:alpha val="100000"/>
                  </a:srgbClr>
                </a:solidFill>
                <a:latin typeface="Calibri"/>
              </a:rPr>
              <a:t><![CDATA[ «No es cosa nuestra, fue el proveedor», «usted no me dijo el código exacto». El cliente no quiere saber de quién es la culpa: quiere saber qué va a pasar ahora. La defensa además cierra la conversación, porque el otro ya no tiene a quién escucha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s errores que empeoran la situ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terrumpir.]]></a:t>
            </a:r>
            <a:r>
              <a:rPr lang="en-US" strike="noStrike" sz="2100" spc="0" u="none" cap="none">
                <a:solidFill>
                  <a:srgbClr val="1B2438">
                    <a:alpha val="100000"/>
                  </a:srgbClr>
                </a:solidFill>
                <a:latin typeface="Calibri"/>
              </a:rPr>
              <a:t><![CDATA[ Cortar la queja acelera el dolor. La petición operativa casi siempre está en la última frase, y esa frase es la que no se oye si se interrumpe.]]></a:t>
            </a:r>
          </a:p>
        </p:txBody>
      </p:sp>
      <p:sp>
        <p:nvSpPr>
          <p:cNvPr id="9" name=""/>
          <p:cNvSpPr txBox="1"/>
          <p:nvPr/>
        </p:nvSpPr>
        <p:spPr>
          <a:xfrm>
            <a:off x="514350" y="2257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nimizar.]]></a:t>
            </a:r>
            <a:r>
              <a:rPr lang="en-US" strike="noStrike" sz="2100" spc="0" u="none" cap="none">
                <a:solidFill>
                  <a:srgbClr val="1B2438">
                    <a:alpha val="100000"/>
                  </a:srgbClr>
                </a:solidFill>
                <a:latin typeface="Calibri"/>
              </a:rPr>
              <a:t><![CDATA[ «No es para tanto», «hay soluciones peores», «esto se arregla en un rato». Para el cliente el problema es importante: se le ha roto el día. Minimizar es no reconocer el efecto.]]></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lpar a otros.]]></a:t>
            </a:r>
            <a:r>
              <a:rPr lang="en-US" strike="noStrike" sz="2100" spc="0" u="none" cap="none">
                <a:solidFill>
                  <a:srgbClr val="1B2438">
                    <a:alpha val="100000"/>
                  </a:srgbClr>
                </a:solidFill>
                <a:latin typeface="Calibri"/>
              </a:rPr>
              <a:t><![CDATA[ «Fue mi compañero, yo no estaba», «lo dijo el de la otra tienda». La empresa es una sola y el cliente no va a ir a por el compañero: se va a ir de la tiend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s errores que empeoran la situ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3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ofrecer solución.]]></a:t>
            </a:r>
            <a:r>
              <a:rPr lang="en-US" strike="noStrike" sz="2100" spc="0" u="none" cap="none">
                <a:solidFill>
                  <a:srgbClr val="1B2438">
                    <a:alpha val="100000"/>
                  </a:srgbClr>
                </a:solidFill>
                <a:latin typeface="Calibri"/>
              </a:rPr>
              <a:t><![CDATA[ «No sé qué hacer», «tendría que hablar con mi jefe». Si no puedes resolverlo tú, busca a quien pueda y dilo con nombre. Lo que no puede ser es dejar al cliente sin respuesta.]]></a:t>
            </a:r>
          </a:p>
        </p:txBody>
      </p:sp>
      <p:sp>
        <p:nvSpPr>
          <p:cNvPr id="9" name=""/>
          <p:cNvSpPr txBox="1"/>
          <p:nvPr/>
        </p:nvSpPr>
        <p:spPr>
          <a:xfrm>
            <a:off x="514350" y="25812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dos más que se añaden a las anteriores: ]]></a:t>
            </a:r>
            <a:r>
              <a:rPr lang="en-US" b="1" strike="noStrike" sz="2100" spc="0" u="none" cap="none">
                <a:solidFill>
                  <a:srgbClr val="1B2438">
                    <a:alpha val="100000"/>
                  </a:srgbClr>
                </a:solidFill>
                <a:latin typeface="Calibri"/>
              </a:rPr>
              <a:t><![CDATA[rellenar el silencio del cliente]]></a:t>
            </a:r>
            <a:r>
              <a:rPr lang="en-US" strike="noStrike" sz="2100" spc="0" u="none" cap="none">
                <a:solidFill>
                  <a:srgbClr val="1B2438">
                    <a:alpha val="100000"/>
                  </a:srgbClr>
                </a:solidFill>
                <a:latin typeface="Calibri"/>
              </a:rPr>
              <a:t><![CDATA[ hablando en vez de dejar que decida, y ]]></a:t>
            </a:r>
            <a:r>
              <a:rPr lang="en-US" b="1" strike="noStrike" sz="2100" spc="0" u="none" cap="none">
                <a:solidFill>
                  <a:srgbClr val="1B2438">
                    <a:alpha val="100000"/>
                  </a:srgbClr>
                </a:solidFill>
                <a:latin typeface="Calibri"/>
              </a:rPr>
              <a:t><![CDATA[discutir la verdad]]></a:t>
            </a:r>
            <a:r>
              <a:rPr lang="en-US" strike="noStrike" sz="2100" spc="0" u="none" cap="none">
                <a:solidFill>
                  <a:srgbClr val="1B2438">
                    <a:alpha val="100000"/>
                  </a:srgbClr>
                </a:solidFill>
                <a:latin typeface="Calibri"/>
              </a:rPr>
              <a:t><![CDATA[ —ese color es el que pidió, ese material lo pedía yo—. La discusión sobre quién tiene razón consume el tiempo que hacía falta para resolver, y el cliente se va con la respuesta y sin la solució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s errores que empeoran la situ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3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s tienen un mismo patrón: responden al ruido y no a la petición. Por eso el primer movimiento del método no es una frase de cortesía: es separa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s errores que empeoran la situación]]></a:t>
            </a:r>
          </a:p>
        </p:txBody>
      </p:sp>
      <p:pic>
        <p:nvPicPr>
          <p:cNvPr id="3" name="" descr="Comparación entre las cinco formas de empeorar un conflicto y las cinco acciones que lo desactivan.">
            <a:hlinkClick r:id="rId3" tooltip="Comparación entre las cinco formas de empeorar un conflicto y las cinco acciones que lo desactivan."/>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error tiene su contraria, y las dos listas se corresponden una a u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clientes-en-situaciones-dificiles"/>
              </a:rPr>
              <a:t><![CDATA[Ver imagen original en el O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Los errores que empeoran la situ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a atención en mostrado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iendo su frustración: perder la mañana es una molestia seri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es para tanto, hay soluciones peores.»]]></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bote lleva la referencia R-121 y su albarán dice R-118. Voy a comprobarl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hora mismo no puedo hacer nada; llame usted al de la otra tiend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oy a escribir lo que me ha pedido y le confirmo a las 13:00 si el material está disponible.»]]></a:t>
            </a:r>
          </a:p>
        </p:txBody>
      </p:sp>
      <p:sp>
        <p:nvSpPr>
          <p:cNvPr id="9"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 Fue el proveedor el que se equivocó, yo no he tocado nad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Solucionar es más rentable que tener raz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de fondo de todo lo anterior cabe en una frase que ya se usaba en la tienda: ]]></a:t>
            </a:r>
            <a:r>
              <a:rPr lang="en-US" b="1" strike="noStrike" sz="2100" spc="0" u="none" cap="none">
                <a:solidFill>
                  <a:srgbClr val="1B2438">
                    <a:alpha val="100000"/>
                  </a:srgbClr>
                </a:solidFill>
                <a:latin typeface="Calibri"/>
              </a:rPr>
              <a:t><![CDATA[el cliente no siempre tiene razón, pero siempre es el cliente]]></a:t>
            </a:r>
            <a:r>
              <a:rPr lang="en-US" strike="noStrike" sz="2100" spc="0" u="none" cap="none">
                <a:solidFill>
                  <a:srgbClr val="1B2438">
                    <a:alpha val="100000"/>
                  </a:srgbClr>
                </a:solidFill>
                <a:latin typeface="Calibri"/>
              </a:rPr>
              <a:t><![CDATA[. Conviene leerla con precisión, porque mal entendida parece una norma de sumisión y no lo es. No se trata de reconocer cosas que no han pasado ni de ceder en lo que la empresa tiene derecho. Se trata de que ]]></a:t>
            </a:r>
            <a:r>
              <a:rPr lang="en-US" b="1" strike="noStrike" sz="2100" spc="0" u="none" cap="none">
                <a:solidFill>
                  <a:srgbClr val="1B2438">
                    <a:alpha val="100000"/>
                  </a:srgbClr>
                </a:solidFill>
                <a:latin typeface="Calibri"/>
              </a:rPr>
              <a:t><![CDATA[discutir cuesta más que resolver]]></a:t>
            </a:r>
            <a:r>
              <a:rPr lang="en-US" strike="noStrike" sz="2100" spc="0" u="none" cap="none">
                <a:solidFill>
                  <a:srgbClr val="1B2438">
                    <a:alpha val="100000"/>
                  </a:srgbClr>
                </a:solidFill>
                <a:latin typeface="Calibri"/>
              </a:rPr>
              <a:t><![CDATA[, y de que la discusión se lleva el tiempo que hacía falta para hacer lo que el cliente pedí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Solucionar es más rentable que tener raz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3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números de tienda, la discusión se lleva la venta, la buena imagen y, sobre todo, la relación: un cliente con el que se ha discutido no vuelve, aunque tenga razón. Y hay un coste invisible: el equipo. Una conversación tensa en el mostrador no la resuelve solo quien la lleva; la lleva el turno entero, y a la semana siguiente se sigue hablando de ell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Solucionar es más rentable que tener raz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3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movimiento cinco —solucionar— se completa con el movimiento seis —seguir—. ]]></a:t>
            </a:r>
            <a:r>
              <a:rPr lang="en-US" b="1" strike="noStrike" sz="2100" spc="0" u="none" cap="none">
                <a:solidFill>
                  <a:srgbClr val="1B2438">
                    <a:alpha val="100000"/>
                  </a:srgbClr>
                </a:solidFill>
                <a:latin typeface="Calibri"/>
              </a:rPr>
              <a:t><![CDATA[Un problema bien resuelto fideliza más que una venta sin incidencias]]></a:t>
            </a:r>
            <a:r>
              <a:rPr lang="en-US" strike="noStrike" sz="2100" spc="0" u="none" cap="none">
                <a:solidFill>
                  <a:srgbClr val="1B2438">
                    <a:alpha val="100000"/>
                  </a:srgbClr>
                </a:solidFill>
                <a:latin typeface="Calibri"/>
              </a:rPr>
              <a:t><![CDATA[, porque la venta sin incidencias no deja ninguna huella y el problema resuelto deja un cliente que sabe a qué atenerse. El seguimiento no es un detalle de cortesía: es el momento de comprobar que lo prometido se ha cumplido, y de anotarl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Solucionar es más rentable que tener raz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seguimiento tiene que responder a tres preguntas, no a una: ]]></a:t>
            </a:r>
            <a:r>
              <a:rPr lang="en-US" b="1" strike="noStrike" sz="2100" spc="0" u="none" cap="none">
                <a:solidFill>
                  <a:srgbClr val="1B2438">
                    <a:alpha val="100000"/>
                  </a:srgbClr>
                </a:solidFill>
                <a:latin typeface="Calibri"/>
              </a:rPr>
              <a:t><![CDATA[¿se ha resuelto?]]></a:t>
            </a:r>
            <a:r>
              <a:rPr lang="en-US" strike="noStrike" sz="2100" spc="0" u="none" cap="none">
                <a:solidFill>
                  <a:srgbClr val="1B2438">
                    <a:alpha val="100000"/>
                  </a:srgbClr>
                </a:solidFill>
                <a:latin typeface="Calibri"/>
              </a:rPr>
              <a:t><![CDATA[ —no siempre se resuelve, y hay que decirlo—; ]]></a:t>
            </a:r>
            <a:r>
              <a:rPr lang="en-US" b="1" strike="noStrike" sz="2100" spc="0" u="none" cap="none">
                <a:solidFill>
                  <a:srgbClr val="1B2438">
                    <a:alpha val="100000"/>
                  </a:srgbClr>
                </a:solidFill>
                <a:latin typeface="Calibri"/>
              </a:rPr>
              <a:t><![CDATA[¿qué ha quedado pendiente y con quién?]]></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cambia para que no se repita?]]></a:t>
            </a:r>
            <a:r>
              <a:rPr lang="en-US" strike="noStrike" sz="2100" spc="0" u="none" cap="none">
                <a:solidFill>
                  <a:srgbClr val="1B2438">
                    <a:alpha val="100000"/>
                  </a:srgbClr>
                </a:solidFill>
                <a:latin typeface="Calibri"/>
              </a:rPr>
              <a:t><![CDATA[ La tercera es la que más vale, y es la que se escribe: si la causa fue un dato que faltaba en el registro, el dato se añade al registro; si fue una falta de criterio en el mostrador, se forma al equipo. Sin esa última pregunta, el incidente se repite con otro cliente.]]></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Solucionar es más rentable que tener raz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3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el segui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arte de lo que ha pasado estaba en el registro y qué parte no?» Si la respuesta es que estaba todo, se revisa el criterio. Si la respuesta es que faltaba un dato, se añade ese dato al registro. Ese es el aprendizaje, y por eso el caso se escrib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Solucionar es más rentable que tener raz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blema resuelto en el mostrador y seguido puede aportar más cliente futuro que una venta sin incidenci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 que esta lección no deci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íci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er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n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est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l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 que esta lección no deci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3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p>
        </p:txBody>
      </p:sp>
      <p:sp>
        <p:nvSpPr>
          <p:cNvPr id="8" name=""/>
          <p:cNvSpPr txBox="1"/>
          <p:nvPr/>
        </p:nvSpPr>
        <p:spPr>
          <a:xfrm>
            <a:off x="514350" y="16287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so se anotan como pendiente y se confirma con dirección. Mientras no esté confirmado, la conducta es la prudente: ]]></a:t>
            </a:r>
            <a:r>
              <a:rPr lang="en-US" b="1" strike="noStrike" sz="2100" spc="0" u="none" cap="none">
                <a:solidFill>
                  <a:srgbClr val="1B2438">
                    <a:alpha val="100000"/>
                  </a:srgbClr>
                </a:solidFill>
                <a:latin typeface="Calibri"/>
              </a:rPr>
              <a:t><![CDATA[se registra, se escala a quien tiene la facultad y no se anuncia nada que no esté por escrito]]></a:t>
            </a:r>
            <a:r>
              <a:rPr lang="en-US" strike="noStrike" sz="2100" spc="0" u="none" cap="none">
                <a:solidFill>
                  <a:srgbClr val="1B2438">
                    <a:alpha val="100000"/>
                  </a:srgbClr>
                </a:solidFill>
                <a:latin typeface="Calibri"/>
              </a:rPr>
              <a:t><![CDAT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 que esta lección no deci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última advertencia, la más importante de la lección: ]]></a:t>
            </a:r>
            <a:r>
              <a:rPr lang="en-US" b="1" strike="noStrike" sz="2100" spc="0" u="none" cap="none">
                <a:solidFill>
                  <a:srgbClr val="1B2438">
                    <a:alpha val="100000"/>
                  </a:srgbClr>
                </a:solidFill>
                <a:latin typeface="Calibri"/>
              </a:rPr>
              <a:t><![CDATA[esta evaluación acredita conocimiento del método]]></a:t>
            </a:r>
            <a:r>
              <a:rPr lang="en-US" strike="noStrike" sz="2100" spc="0" u="none" cap="none">
                <a:solidFill>
                  <a:srgbClr val="1B2438">
                    <a:alpha val="100000"/>
                  </a:srgbClr>
                </a:solidFill>
                <a:latin typeface="Calibri"/>
              </a:rPr>
              <a:t><![CDATA[, no competencia observada en el puesto. Saber separar el ruido de la petición, leer un silencio y no prometer por teléfono se demuestra aquí. Enseñar una muestra con la mano firme, sostener la mirada de un cliente enfadado o calmar a un aplicador que llama desde una obra se demuestra en el mostrador, con alguien delante. La práctica supervisada es la que enseña el resto.]]></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ridad de cada persona: quién resuelve el caso y hasta dónde puede comprometers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 que esta lección no deci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34]]></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lazos de respuesta por canal y el horario de cobertur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a ficha de incidencia y su conservación.]]></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nales oficiales de contacto de la empresa.]]></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lítica de compensación y sus límites.]]></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sita a obra: si se ofrece, se cobra o no se hac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1 · Lo que esta lección no deci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WhatsApp, un cliente pide que le compensen el día de trabajo perdido.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dices que no es posible compensarlo, porque en la empresa no se hacen compensacione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registras en la ficha de incidencia, le dices qué se comprueba y a qué hora se le responde, y lo escalas a quien tiene la facultad.]]></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ces que sí, que la empresa le compensa el día, y lo anotas para que lo tramite el encargad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3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ides que lo cuente por escrito en un correo, para poder responderle con calm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inc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3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en cuanto el cliente pide algo que no se resuelve en el momento, y se rellena por líneas. Cada línea dice de dónde sale: un hecho comprobado, una versión del cliente o un supuesto. La columna de ejemplo es ficticia y sirve para ver el nivel de detalle; no son datos de Pinturas Especializadas. Los campos definitivos dependen del procedimiento que confirme direcció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inc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3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de incidencia. Lo que no se sabe se escribe como pendiente, con su motivo, y no se rellena con suposicione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3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2076450"/>
                <a:gridCol w="2190750"/>
                <a:gridCol w="184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s, por qué canal y en qué fecha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de Son Sardina, WhatsApp, martes 10: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os datos necesarios para resolver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ope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la acción concreta que esp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si el bote entregado es el col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resumen del enf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comprob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ha visto o verificado, con su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barán dice R-118; la etiqueta dice R-1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hecho o una versión, nunca mezc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3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000250"/>
                <a:gridCol w="2076450"/>
                <a:gridCol w="2190750"/>
                <a:gridCol w="184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one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 dicho alguien, entrecomillado y con su a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ifiesta que lo pidió el verde de l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scribe como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ución en e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suelve aquí, con qué criterio y có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rueba la etiqueta con el cliente y se anota la 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con facultad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3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2076450"/>
                <a:gridCol w="2190750"/>
                <a:gridCol w="184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con qué motivo y con qué plazo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dirección técnica: causa del color. Respuesta antes del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nombre de función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 de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rometido de palabra, con las palabras exac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 confirmo a las 13:00 si el material está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proceso; nunca un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34]]></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000250"/>
                <a:gridCol w="2076450"/>
                <a:gridCol w="2190750"/>
                <a:gridCol w="184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vuelve a escribir y qué com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el miércoles para cerrar y anotar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seguimiento, el caso se pi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incid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por caso: dos incidencias del mismo cliente son dos fich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puesto no se escribe como hecho: se escribe como supuesto, con su motiv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rometido de palabra se copia literal, con la hora y con las palabras del clien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ltima línea no se borra nunca: si nadie vuelve a escribir, la ficha sigue abiert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incid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3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icha sin destinatario y sin plazo es un caso aparcado. Cuando algo no se puede comprobar, se escribe «pendiente» con la causa, se escala y se anota a quién y a qué hora se le ha avisado.]]></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movimientos del méto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3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57450"/>
                <a:gridCol w="565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o · S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ar lo que se ha dicho en ruido, hechos, petición operativa y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ger la petición entera sin interrumpir ni completar fr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at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ocer la molestia sin dar la razón sobre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ulp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perdón por la molestia y el retraso, sin anticipar el vered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movimientos del méto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3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57450"/>
                <a:gridCol w="565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ucio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alternativas concretas y decir qué se deriva y a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lo acordado, avisar en el plazo y comprobar que se ha re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i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 información y rever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ilencio de re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mera respuesta no se regist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movimientos del méto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3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atender-clientes-en-situaciones-dificiles"/>
              </a:rPr>
              <a:t><![CDATA[Abrir el juego en el OA]]></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ruid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1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ono, el reproche y la amenaza: es real, pero no es la petición que hay que responder.]]></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el cliente se call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2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relleno el silencio: lo nombro («le doy un momento») y hago una pregunta con opcione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repite la misma frase?]]></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3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primera respuesta no se registró. Se repite con mis palabras y se pide confirmació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criterios del triaje?]]></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4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acultad, información y reversibilidad. Si falla uno, se deriva con registro, destinatario y plaz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romete nada por teléfono?]]></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5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promesa verbal no deja registro, no se ha comprobado y compromete a la empresa.]]></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omete por teléfono?]]></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6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ceso: qué se comprueba, quién lo hace y a qué hora se respond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ficha de incidencia?]]></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conflicto · Tarjeta 7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gistro por líneas de lo que se ha dicho, lo que se ha comprobado y lo que queda pendiente.]]></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tender un cliente en conflic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tender un cliente en conflic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3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10]]></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1]]></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tender un cliente en conflic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3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separar el ruido de la petición operativa, leer los tres silencios, entender qué hay detrás de «quiero hablar con alguien», aplicar los cinco movimientos en su orden, decidir con los tres criterios qué resuelves en el momento y qué derivas, y explicar por qué por teléfono se compromete el proceso y no el resultado.]]></a:t>
            </a:r>
          </a:p>
        </p:txBody>
      </p:sp>
      <p:sp>
        <p:nvSpPr>
          <p:cNvPr id="8" name=""/>
          <p:cNvSpPr txBox="1"/>
          <p:nvPr/>
        </p:nvSpPr>
        <p:spPr>
          <a:xfrm>
            <a:off x="514350" y="2847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6 y 7. Los errores más frecuentes son responder al ruido en lugar de a la petición, rellenar el silencio del cliente y prometer fecha o entrega por teléfono.]]></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3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un cliente en conflicto no es aguantar ni ser simpático: es ]]></a:t>
            </a:r>
            <a:r>
              <a:rPr lang="en-US" b="1" strike="noStrike" sz="2100" spc="0" u="none" cap="none">
                <a:solidFill>
                  <a:srgbClr val="1B2438">
                    <a:alpha val="100000"/>
                  </a:srgbClr>
                </a:solidFill>
                <a:latin typeface="Calibri"/>
              </a:rPr>
              <a:t><![CDATA[gestionar]]></a:t>
            </a:r>
            <a:r>
              <a:rPr lang="en-US" strike="noStrike" sz="2100" spc="0" u="none" cap="none">
                <a:solidFill>
                  <a:srgbClr val="1B2438">
                    <a:alpha val="100000"/>
                  </a:srgbClr>
                </a:solidFill>
                <a:latin typeface="Calibri"/>
              </a:rPr>
              <a:t><![CDATA[. El método tiene un movimiento cero y cinco movimientos. Separar el ruido de la petición operativa; escuchar hasta el final; empatizar con la molestia y no con la causa; disculparse sin anticipar el veredicto; solucionar con alternativas concretas; y seguir, que es escribir, avisar y comprobar.]]></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lencios también se leen: el cliente callado está pensando, el que repite no ha registrado la respuesta y el que se queja pide algo en otro idioma. Y «quiero hablar con alguien» casi nunca pide un escalado técnico: pide autoridad, constancia, continuidad o confianza, y eso se resuelve en el mostrador.]]></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iaje ordena el caso: ]]></a:t>
            </a:r>
            <a:r>
              <a:rPr lang="en-US" b="1" strike="noStrike" sz="2100" spc="0" u="none" cap="none">
                <a:solidFill>
                  <a:srgbClr val="1B2438">
                    <a:alpha val="100000"/>
                  </a:srgbClr>
                </a:solidFill>
                <a:latin typeface="Calibri"/>
              </a:rPr>
              <a:t><![CDATA[facultad, información y reversibilidad]]></a:t>
            </a:r>
            <a:r>
              <a:rPr lang="en-US" strike="noStrike" sz="2100" spc="0" u="none" cap="none">
                <a:solidFill>
                  <a:srgbClr val="1B2438">
                    <a:alpha val="100000"/>
                  </a:srgbClr>
                </a:solidFill>
                <a:latin typeface="Calibri"/>
              </a:rPr>
              <a:t><![CDATA[. Si las tres son afirmativas, se resuelve en el momento; si falla una, se deriva con registro, destinatario y plazo —a dirección técnica cuando hace falta un diagnóstico, a dirección cuando hace falta una decisión— y ]]></a:t>
            </a:r>
            <a:r>
              <a:rPr lang="en-US" b="1" strike="noStrike" sz="2100" spc="0" u="none" cap="none">
                <a:solidFill>
                  <a:srgbClr val="1B2438">
                    <a:alpha val="100000"/>
                  </a:srgbClr>
                </a:solidFill>
                <a:latin typeface="Calibri"/>
              </a:rPr>
              <a:t><![CDATA[se responde siempre]]></a:t>
            </a:r>
            <a:r>
              <a:rPr lang="en-US" strike="noStrike" sz="2100" spc="0" u="none" cap="none">
                <a:solidFill>
                  <a:srgbClr val="1B2438">
                    <a:alpha val="100000"/>
                  </a:srgbClr>
                </a:solidFill>
                <a:latin typeface="Calibri"/>
              </a:rPr>
              <a:t><![CDATA[. Por teléfono no se promete nada: se compromete el proceso, con una hora y un responsable, porque una promesa verbal no deja registro, no se ha comprobado y compromete a la empresa sin facultad.]]></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odo queda escrito en la ficha de incidencia, con el origen de cada línea: hecho, versión, supuesto o pendiente. Esos datos —quién tiene la autoridad, los plazos por canal, el registro, los canales oficiales, la compensación y la visita a obra— son decisiones internas pendientes de confirmar; esta lección no las inventa. La evaluación online acredita el conocimiento del método: el manejo real del conflicto se aprende en el mostrador, con alguien delante.]]></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34]]></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0002:2018, Gestión de la calidad. Satisfacción del cliente. Directrices para el tratamiento de las quejas de los clientes en las organizaciones (AENOR/UNE, consulta 2026-10): esqueleto de referencia del método (recibir, registrar, acusar, evaluar, responder y cerrar); esta lección no reproduce sus requisitos ni los convierte en procedimiento de la empres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34]]></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minimización y confidencialidad de los datos personales que la ficha de incidencia recoge (nombre, teléfono, dirección de la vivienda, fotos) (DOUE/BOE/AEPD, consulta 2026-10); esta lección no interpreta la base jurídica ni los plazo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3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Legislativo 1/2007, por el que se aprueba el Texto Refundido de la Ley General para la Defensa de los Consumidores y Usuarios (BOE, consulta 2026-10): marco general de consumo; esta lección no interpreta derechos, plazos ni importes.]]></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clientes-en-situaciones-dificiles"/>
              </a:rPr>
              <a:t><![CDATA[Atender clientes en situaciones difíci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34]]></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fichas de datos de seguridad de los fabricantes del catálogo de Pinturas Especializadas: fuente operativa para referencia, lote, rendimiento y limitaciones de uso, que es lo que necesita dirección técnica cuando un caso se deriva (consulta 2026-10); la ficha vigente prevalece sobre cualquier resumen inter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2026-10-31T05:02:45Z</dcterms:created>
  <dcterms:modified xsi:type="dcterms:W3CDTF">2026-10-31T05:02:45Z</dcterms:modified>
  <dc:title>Atender clientes en situaciones difíciles</dc:title>
  <dc:description>Presentación editable del OA «Atender clientes en situaciones difíciles». Enlace: https://pinturasespecializadas.lumbre.lat/object/atender-clientes-en-situaciones-dificiles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