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a-profesionales-del-secto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ción a profesionales del secto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ción a profesionales del secto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Tipos de profesionale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tipos-profesional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ipos de profes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tipos de profesionales: pintores (conocen producto), arquitectos (especifican calidades), aparejadores (controlan presupuesto) y reformistas (soluc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ién viene y qué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ntores profesionales: conocen productos por experiencia, buscan rendimiento y facilidad de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ién viene y qué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rquitectos: especifican calidades y acabados, necesitan fichas técnicas y certif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ién viene y qué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ejadores: controlan presupuestos, les interesa precio por unidad y rendimien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ién viene y qué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ormistas: necesitan soluciones completas, desde imprimación hasta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ichas técnicas, certificados y datos de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quitecto especifica calidades y acabados en sus proyectos. Necesita fichas técnicas, certificados y datos de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tipos de profes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a-profesionales-del-secto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enguaje técnic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lenguaje-tecnic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enguaje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conceptos técnicos clave: rendimiento (m²/litro), acabado (mate/brillante), resistencia (lavable/exterior) y soporte (yeso/madera/m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Hablar con prop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dimiento: metros cuadrados que cubre un litro de pintura. Se expresa en m²/li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Hablar con prop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po de acabado: mate, satinado, brillante, texturado. Cada profesional tiene pre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Hablar con prop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istencia y durabilidad: lavable, anti-moho, resistencia UV para exteri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Hablar con prop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po de soporte: yeso, pladur, cemento, madera, metal. Cada superficie requiere preparación dife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rendimiento se expresa en metros cuadrados por litro (m²/litro), no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enguaje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a-profesionales-del-secto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asesoramiento-prof.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sesoramiento especial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claves de asesoramiento: recomendar según uso, sugerir alternativas, informar de novedades y ofrecer fichas técn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ómo asesorar a cad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parejador controla presupuestos, por lo que necesita el coste por metro cuadrado y confirmar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asesoramiento especial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a-profesionales-del-secto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lave del trato profesional»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ipo de acabado (mate, satinado, brillante) → Concept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comendar según experiencia → Asesoramiento pin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ndimiento en m² por litro → Concept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ener fichas técnicas preparadas → Asesoramiento arquit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lcular coste por m² → Asesoramiento aparej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Ofrecer sistema completo → Asesoramiento reform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onceptos técnicos (acabado, rendimiento) son diferentes del asesoramiento específico para cad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a-profesionales-del-sect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ntor → Facilidad de aplicación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quitecto → Fichas técnicas y certif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arejador → Precio por m² y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ormista → Solución completa d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rofesional tiene necesidades específicas: pintor (aplicación), arquitecto (fichas), aparejador (precio), reformista (soluc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a-profesionales-del-secto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se identifican las necesidades técnicas del proyecto (zona costera, resistencia UV,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identifican las necesidades técnicas: zona costera requiere resistencia UV, tipo de soporte, etc. Se debe preguntar antes de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y 4: tipos de profesionales y aseso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a-profesionales-del-secto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e profes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e profes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tros cuadrados que cubre un litro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ide un arquit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ichas técnicas, certificados y datos de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ganar un profesional como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r partner técnico, no solo vend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acabado sat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rillo intermedio entre mate y bril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lcula el aparej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ste por m² y rendimiento real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ecesita el reform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lución completa: imprimación + pintura + acceso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a-profesionales-del-secto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93" r:id="rId1"/>
    <p:sldLayoutId id="2482439294" r:id="rId2"/>
    <p:sldLayoutId id="2482439295" r:id="rId3"/>
    <p:sldLayoutId id="248243929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dba29cb74bcad21c843677ca448ad6b109e38c9e98ede0c1.jpg"/>
  <Relationship Id="rId3" Type="http://schemas.openxmlformats.org/officeDocument/2006/relationships/hyperlink" Target="https://pinturasespecializadas.lumbre.lat/object/atencion-a-profesionales-del-secto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tipos-profesionales2.jpg"/>
  <Relationship Id="rId3" Type="http://schemas.openxmlformats.org/officeDocument/2006/relationships/hyperlink" Target="https://pinturasespecializadas.lumbre.lat/object/atencion-a-profesionales-del-sector" TargetMode="External"/>
  <Relationship Id="rId4" Type="http://schemas.openxmlformats.org/officeDocument/2006/relationships/hyperlink" Target="https://pinturasespecializadas.lumbre.lat/object/atencion-a-profesionales-del-sector"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lenguaje-tecnico3.jpg"/>
  <Relationship Id="rId3" Type="http://schemas.openxmlformats.org/officeDocument/2006/relationships/hyperlink" Target="https://pinturasespecializadas.lumbre.lat/object/atencion-a-profesionales-del-sector" TargetMode="External"/>
  <Relationship Id="rId4" Type="http://schemas.openxmlformats.org/officeDocument/2006/relationships/hyperlink" Target="https://pinturasespecializadas.lumbre.lat/object/atencion-a-profesionales-del-sector"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asesoramiento-prof4.jpg"/>
  <Relationship Id="rId3" Type="http://schemas.openxmlformats.org/officeDocument/2006/relationships/hyperlink" Target="https://pinturasespecializadas.lumbre.lat/object/atencion-a-profesionales-del-sector" TargetMode="External"/>
  <Relationship Id="rId4" Type="http://schemas.openxmlformats.org/officeDocument/2006/relationships/hyperlink" Target="https://pinturasespecializadas.lumbre.lat/object/atencion-a-profesionales-del-sector"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hyperlink" Target="https://pinturasespecializadas.lumbre.lat/object/atencion-a-profesionales-del-sector" TargetMode="External"/>
  <Relationship Id="rId4"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a-profesionales-del-sector" TargetMode="External"/>
  <Relationship Id="rId3"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fesion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cto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atencion-a-profesionales-del-sector"/>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ender con profesionalidad a los clientes del sector (pintores, arquitectos, aparejadores), adaptando el lenguaje y el asesoramiento a sus necesidades técnica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atender a pintores, arquitectos y aparejadores: entender sus necesidades específicas, usar lenguaje técnico y ofrecer asesoramiento especializado.]]></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fesionales · pintores · arquitectos · lenguaje-tecnico · asesora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ción a profesionales del secto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4]]></a:t>
            </a:r>
          </a:p>
        </p:txBody>
      </p:sp>
      <p:sp>
        <p:nvSpPr>
          <p:cNvPr id="7" name="" descr=""/>
          <p:cNvSpPr/>
          <p:nvPr/>
        </p:nvSpPr>
        <p:spPr>
          <a:xfrm>
            <a:off x="514350" y="253365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al encargado de tienda que atiende a profesionales del sector (pintores, arquitectos, aparejadores) y necesita adaptarse a su lenguaje técnico. También al empleado que quiere ofrecer asesoramiento especializado.]]></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0194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tender con profesionalidad a los clientes del sector (pintores, arquitectos, aparejadores), adaptando el lenguaje y el asesoramiento a sus necesidades técnic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ción a profesionales del secto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lo que indican las fichas técnicas de los fabricantes.]]></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lo que se hace habitualmente en el sector.]]></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pendiente: lo que la empresa debe confirmar internamente.]]></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didáctico: ejemplos ficticios para practic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ción a profesionales del secto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Definir qué descuentos profesionales se aplican (pending de confirmar por dirección). Confirmar qué fichas técnicas están disponibles en formato digital. Establecer el protocolo de solicitud de muestras para profesionales. Validar los plazos de entrega preferentes para obr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importa la atención profesio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ofesionales del sector (pintores, arquitectos, aparejadores) son clientes con conocimientos técnicos. Esperan un trato profesional, lenguaje preciso y asesoramiento basado en datos técnicos, no en opiniones genérica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ofesionales del sector valoran por encima de todo la competencia técnica del vendedor. Si les hablas en su idioma, les das datos precisos y les resuelves problemas, te recomendarán entre colegas. La reputación técnica es el mejor mark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ipos de profesion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tipo de profesional tiene necesidades específicas. Conocerlas permite ofrecer el asesoramiento adecuado.]]></a:t>
            </a:r>
          </a:p>
        </p:txBody>
      </p:sp>
      <p:sp>
        <p:nvSpPr>
          <p:cNvPr id="8" name=""/>
          <p:cNvSpPr txBox="1"/>
          <p:nvPr/>
        </p:nvSpPr>
        <p:spPr>
          <a:xfrm>
            <a:off x="514350" y="19526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ntores profesionales.]]></a:t>
            </a:r>
            <a:r>
              <a:rPr lang="en-US" strike="noStrike" sz="2100" spc="0" u="none" cap="none">
                <a:solidFill>
                  <a:srgbClr val="1B2438">
                    <a:alpha val="100000"/>
                  </a:srgbClr>
                </a:solidFill>
                <a:latin typeface="Calibri"/>
              </a:rPr>
              <a:t><![CDATA[ Conocen los productos por experiencia. Buscan rendimiento, facilidad de aplicación y resultado consistente. Hablan en términos de acabado, cobertura y tiempos de secado.]]></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rquitectos.]]></a:t>
            </a:r>
            <a:r>
              <a:rPr lang="en-US" strike="noStrike" sz="2100" spc="0" u="none" cap="none">
                <a:solidFill>
                  <a:srgbClr val="1B2438">
                    <a:alpha val="100000"/>
                  </a:srgbClr>
                </a:solidFill>
                <a:latin typeface="Calibri"/>
              </a:rPr>
              <a:t><![CDATA[ Especifican calidades y acabados en sus proyectos. Necesitan fichas técnicas, certificados y datos de resistencia. Valoran que les des información preci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ipos de profesion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parejadores.]]></a:t>
            </a:r>
            <a:r>
              <a:rPr lang="en-US" strike="noStrike" sz="2100" spc="0" u="none" cap="none">
                <a:solidFill>
                  <a:srgbClr val="1B2438">
                    <a:alpha val="100000"/>
                  </a:srgbClr>
                </a:solidFill>
                <a:latin typeface="Calibri"/>
              </a:rPr>
              <a:t><![CDATA[ Controlan presupuestos de obra. Les interesa el precio por unidad, el rendimiento real y los plazos de entrega. Buscan eficiencia económic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formistas.]]></a:t>
            </a:r>
            <a:r>
              <a:rPr lang="en-US" strike="noStrike" sz="2100" spc="0" u="none" cap="none">
                <a:solidFill>
                  <a:srgbClr val="1B2438">
                    <a:alpha val="100000"/>
                  </a:srgbClr>
                </a:solidFill>
                <a:latin typeface="Calibri"/>
              </a:rPr>
              <a:t><![CDATA[ Necesitan soluciones completas: desde la imprimación hasta el acabado. Valoran que les resuelvas el problema completo, no solo que les vendas un produc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ipos de profesionales]]></a:t>
            </a:r>
          </a:p>
        </p:txBody>
      </p:sp>
      <p:pic>
        <p:nvPicPr>
          <p:cNvPr id="3" name="" descr="Tipos de profesionales">
            <a:hlinkClick r:id="rId3" tooltip="Tipos de profesionales"/>
          </p:cNvPr>
          <p:cNvPicPr>
            <a:picLocks noChangeAspect="1"/>
          </p:cNvPicPr>
          <p:nvPr>
            <p:ph type="pic" idx="1"/>
          </p:nvPr>
        </p:nvPicPr>
        <p:blipFill>
          <a:blip r:embed="rId2"/>
          <a:stretch>
            <a:fillRect/>
          </a:stretch>
        </p:blipFill>
        <p:spPr>
          <a:xfrm>
            <a:off x="1381125" y="1257300"/>
            <a:ext cx="63817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tipos de profesionales: pintores (conocen producto), arquitectos (especifican calidades), aparejadores (controlan presupuesto) y reformistas (solución comple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cion-a-profesionales-del-sector"/>
              </a:rPr>
              <a:t><![CDATA[Ver imagen original en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ipos de profesionales · Quién viene y qué necesit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ores profesionales: conocen productos por experiencia, buscan rendimiento y facilidad de aplic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ipos de profesionales · Quién viene y qué necesit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quitectos: especifican calidades y acabados, necesitan fichas técnicas y certificad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ipos de profesionales · Quién viene y qué necesit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jadores: controlan presupuestos, les interesa precio por unidad y rendimiento re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ipos de profesionales · Quién viene y qué necesit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ormistas: necesitan soluciones completas, desde imprimación hasta acab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Tipos de profesional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necesita principalmente un arquitec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cio por unidad y rendimient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chas técnicas, certificados y datos de resistenci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cilidad de aplicación y acabad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ución completa del proble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enguaje técn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r con propiedad es clave para ganar la confianza del profesional. Hay cuatro conceptos técnicos que debes dominar.]]></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ndimiento.]]></a:t>
            </a:r>
            <a:r>
              <a:rPr lang="en-US" strike="noStrike" sz="2100" spc="0" u="none" cap="none">
                <a:solidFill>
                  <a:srgbClr val="1B2438">
                    <a:alpha val="100000"/>
                  </a:srgbClr>
                </a:solidFill>
                <a:latin typeface="Calibri"/>
              </a:rPr>
              <a:t><![CDATA[ Metros cuadrados que cubre un litro de pintura. Es un dato clave para calcular cantidades. Se expresa en m²/litro.]]></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ipo de acabado.]]></a:t>
            </a:r>
            <a:r>
              <a:rPr lang="en-US" strike="noStrike" sz="2100" spc="0" u="none" cap="none">
                <a:solidFill>
                  <a:srgbClr val="1B2438">
                    <a:alpha val="100000"/>
                  </a:srgbClr>
                </a:solidFill>
                <a:latin typeface="Calibri"/>
              </a:rPr>
              <a:t><![CDATA[ Mate, satinado, brillante, texturado. Cada profesional tiene preferencias según el tipo de trabajo.]]></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istencia y durabilidad.]]></a:t>
            </a:r>
            <a:r>
              <a:rPr lang="en-US" strike="noStrike" sz="2100" spc="0" u="none" cap="none">
                <a:solidFill>
                  <a:srgbClr val="1B2438">
                    <a:alpha val="100000"/>
                  </a:srgbClr>
                </a:solidFill>
                <a:latin typeface="Calibri"/>
              </a:rPr>
              <a:t><![CDATA[ Lavable, anti-moho, resistencia UV para exteriores. Datos que el profesional necesita para eleg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enguaje técn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ipo de soporte.]]></a:t>
            </a:r>
            <a:r>
              <a:rPr lang="en-US" strike="noStrike" sz="2100" spc="0" u="none" cap="none">
                <a:solidFill>
                  <a:srgbClr val="1B2438">
                    <a:alpha val="100000"/>
                  </a:srgbClr>
                </a:solidFill>
                <a:latin typeface="Calibri"/>
              </a:rPr>
              <a:t><![CDATA[ Yeso, pladur, cemento, madera, metal. Cada superficie requiere una preparación y producto difere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enguaje técnico]]></a:t>
            </a:r>
          </a:p>
        </p:txBody>
      </p:sp>
      <p:pic>
        <p:nvPicPr>
          <p:cNvPr id="3" name="" descr="Lenguaje técnico">
            <a:hlinkClick r:id="rId3" tooltip="Lenguaje técnic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conceptos técnicos clave: rendimiento (m²/litro), acabado (mate/brillante), resistencia (lavable/exterior) y soporte (yeso/madera/met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cion-a-profesionales-del-sector"/>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enguaje técnico · Hablar con propiedad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dimiento: metros cuadrados que cubre un litro de pintura. Se expresa en m²/lit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enguaje técnico · Hablar con propiedad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po de acabado: mate, satinado, brillante, texturado. Cada profesional tiene preferenci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enguaje técnico · Hablar con propiedad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istencia y durabilidad: lavable, anti-moho, resistencia UV para exterior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enguaje técnico · Hablar con propiedad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po de soporte: yeso, pladur, cemento, madera, metal. Cada superficie requiere preparación difer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enguaje técn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dadero o falso: El rendimiento se expresa en litros por metro cuadr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sesoramiento especializ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rofesional necesita un tipo de asesoramiento específico. La tabla siguiente resume cómo ayudar a cada un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sesoramiento especializado]]></a:t>
            </a:r>
          </a:p>
        </p:txBody>
      </p:sp>
      <p:pic>
        <p:nvPicPr>
          <p:cNvPr id="3" name="" descr="Asesoramiento especializado">
            <a:hlinkClick r:id="rId3" tooltip="Asesoramiento especializado"/>
          </p:cNvPr>
          <p:cNvPicPr>
            <a:picLocks noChangeAspect="1"/>
          </p:cNvPicPr>
          <p:nvPr>
            <p:ph type="pic" idx="1"/>
          </p:nvPr>
        </p:nvPicPr>
        <p:blipFill>
          <a:blip r:embed="rId2"/>
          <a:stretch>
            <a:fillRect/>
          </a:stretch>
        </p:blipFill>
        <p:spPr>
          <a:xfrm>
            <a:off x="1000125" y="1257300"/>
            <a:ext cx="71342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claves de asesoramiento: recomendar según uso, sugerir alternativas, informar de novedades y ofrecer fichas técnic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cion-a-profesionales-del-sector"/>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asesorar a cada profesio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2895600"/>
                <a:gridCol w="3562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fesio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ece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ayudar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fácil de aplicar, buen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endar según experiencia, ofrecer muest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quit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s técnicas, certific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er documentación preparada, datos de re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j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rendimiento,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cular coste por m², confirmar 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orm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ución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r sistema: imprimación + pintura + acceso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Asesoramiento especializad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asesorar a un aparejador, se calcula el coste por ____ y se confirma la disponibilidad del produc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lave del trato profesio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fesional no busca que le vendas algo, busca que le resuelvas un problema técnico. Si le recomiendas el producto adecuado aunque sea más barato, ganaste un cliente de por vida. La confianza técnica vale más que un margen extra.]]></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 un partner, no un vendedor. Eso es lo que diferencia a una tienda que pierde profesionales de una que los fideliz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lave del trato profesio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r un partner, no un vendedo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fesional no busca que le vendas algo, busca que le resuelvas un problema técnico. Si le recomiendas el producto adecuado aunque sea más barato, ganaste un cliente de por vida. La confianza técnica vale más que un margen ext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lave del trato profesional]]></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r según sea concepto técnico o asesoramiento específic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cepto técnic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sesoramiento pinto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sesoramiento arquitecto]]></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sesoramiento aparejador]]></a:t>
            </a:r>
          </a:p>
        </p:txBody>
      </p:sp>
      <p:sp>
        <p:nvSpPr>
          <p:cNvPr id="14" name=""/>
          <p:cNvSpPr txBox="1"/>
          <p:nvPr/>
        </p:nvSpPr>
        <p:spPr>
          <a:xfrm>
            <a:off x="628650" y="36766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sesoramiento reformista]]></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po de acabado (mate, satinado, brilla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comendar según experienc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ndimiento en m² por litr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ner fichas técnicas preparad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lcular coste por m²]]></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Ofrecer sistema complet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jercicios de re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iguientes ejercicios permiten comprobar que se han entendido los principios de atención profesion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jercicios de re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r cada profesional con lo que necesi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nto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rquite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parejad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formist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chas técnicas y certificado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cio por m² y rendimi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ución completa del problem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acilidad de aplicación y acaba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prác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rquitecto entra en la tienda y pide una pintura para una fachada exterior en zona costera. ¿Qué preguntas le harías y qué le recomenda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aso práct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rror hay en esta actuación: 'Le vendo la pintura más cara sin preguntar nad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errores, es lo correct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e identifican las necesidades técnicas del proyecto (zona costera, resistencia UV, soporte)]]></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bran accione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ono es demasiado form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profesiona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oce el producto por exper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quit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cifica calidades y acab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j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ola presupuesto de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orm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ta solución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²/li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olo vend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profesional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atencion-a-profesionales-del-sector"/>
              </a:rPr>
              <a:t><![CDATA[Abrir el juego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asesoramient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rendimie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asesoramient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tros cuadrados que cubre un litro de pintu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asesoramient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ide un arquitec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asesoramient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ichas técnicas, certificados y datos de resistenc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asesoramient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ganar un profesional como clie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asesoramient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r partner técnico, no solo vendedo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asesoramient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acabado satin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asesoramient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rillo intermedio entre mate y brilla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asesoramient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lcula el aparejado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asesoramient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ste por m² y rendimiento real del produc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asesoramient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ecesita el reformis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asesoramient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lución completa: imprimación + pintura + accesori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Has demostrado conocer los principios de atención profesional y asesoramiento técnico.]]></a:t>
            </a:r>
          </a:p>
        </p:txBody>
      </p:sp>
      <p:sp>
        <p:nvSpPr>
          <p:cNvPr id="9" name=""/>
          <p:cNvSpPr txBox="1"/>
          <p:nvPr/>
        </p:nvSpPr>
        <p:spPr>
          <a:xfrm>
            <a:off x="514350" y="2257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cuatro tipos de profesional, los cuatro conceptos técnicos y el asesoramiento específico. Ser un partner técnico fideliza al profesion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 llegado al final de la lección. Para dominar este tema, repasa los ejercicios, consulta los refuerzos y aplica lo aprendido en tu siguiente turno de trabajo.]]></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atos de rendimiento, resistencia, soporte y aplicación.]]></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tálogo de productos profesionales: Referencias específicas para cada tipo de profesional.]]></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ual de atención profesional de la tienda: Protocolos de asesoramiento y seguimien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a-profesionales-del-sector"/>
              </a:rPr>
              <a:t><![CDATA[Atención a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tificados técnicos de los productos: Documentación de resistencia, durabilidad y cumplimiento normativ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2026-10-31T05:03:40Z</dcterms:created>
  <dcterms:modified xsi:type="dcterms:W3CDTF">2026-10-31T05:03:40Z</dcterms:modified>
  <dc:title>Atención a profesionales del sector</dc:title>
  <dc:description>Presentación editable del OA «Atención a profesionales del sector». Enlace: https://pinturasespecializadas.lumbre.lat/object/atencion-a-profesionales-del-sector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