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presProps" Target="presProps.xml"/>
  <Relationship Id="rId100" Type="http://schemas.openxmlformats.org/officeDocument/2006/relationships/viewProps" Target="viewProps.xml"/>
  <Relationship Id="rId10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rgumentar-sin-prometer-lo-que-no-se-puede-cumplir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argumentar-sin-prometer-lo-que-no-se-puede-cumplir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rgumentar sin prometer lo que no se puede cumplir» (2 de 6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rgumentar sin prometer lo que no se puede cumplir» (3 de 6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rgumentar sin prometer lo que no se puede cumplir» (4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rgumentar sin prometer lo que no se puede cumplir» (5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rgumentar sin prometer lo que no se puede cumplir» (6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 · Característica, beneficio y promesa: tres peldaños que no se saltan» (2 de 3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 · Característica, beneficio y promesa: tres peldaños que no se saltan» (3 de 3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tres-peldanos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atriz de cuatro niveles de afirmación comercial: característica, beneficio, promesa condicionada y promesa de resultado, con ejemplo y respaldo exig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ada peldaño exige un respaldo distinto: el salto al último es el que se paga con una reclam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rgumentar-sin-prometer-lo-que-no-se-puede-cumplir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«Con esta pintura no tendrá que volver a pintar en quince años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opciones 0 y 3 son características citadas de la ficha; la 1 es un beneficio con una condición implícita. Solo la 2 compromete un resultado futuro y, por tanto, exige una garantía o una facultad que el mostrador no tiene por defe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1: definición de característica, beneficio y promesa, y respaldo de cada nive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argumentar-sin-prometer-lo-que-no-se-puede-cumplir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La ficha y la etiqueta: seis datos antes de afirmar» (2 de 4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La ficha y la etiqueta: seis datos antes de afirmar» (3 de 4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La ficha y la etiqueta: seis datos antes de afirmar» (4 de 4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seis-datos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Seis tarjetas con los datos que hay que leer antes de afirmar: rendimiento, dilución, manos, secado, soportes y condi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eis datos convierten una opinión en un argumento comprob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rgumentar-sin-prometer-lo-que-no-se-puede-cumplir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rendimiento · dilución · manos · sec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on los cuatro datos que más se citan de memoria y peor se recuerdan. El rendimiento separa la teoría de la obra; la dilución y las manos definen el espesor; el secado fija cuándo se puede repintar o llen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2: los seis bloques de la ficha y la jerarquía entre etiqueta, ficha y catálo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argumentar-sin-prometer-lo-que-no-se-puede-cumplir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«Apto para» no es «garantizado para»» (2 de 4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«Apto para» no es «garantizado para»» (3 de 4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«Apto para» no es «garantizado para»» (4 de 4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apto-garantizad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omparación entre lo que significa «apto para» y lo que significa «garantizado para» en el argumentario de mostra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aptitud se cita; la garantía se concede. Confundirlas traslada al vendedor un compromiso que no le correspond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rgumentar-sin-prometer-lo-que-no-se-puede-cumplir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aptitud describe condiciones de uso; la garantía añade plazo, alcance y responsables. Una no contiene a la otra. La garantía se confirma por escrito según el procedimiento, no se deduce de la fi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3: diferencia entre declaración de aptitud y compromiso de garant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argumentar-sin-prometer-lo-que-no-se-puede-cumplir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Tres parejas que se confunden todos los días» (2 de 4)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Tres parejas que se confunden todos los días» (3 de 4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Tres parejas que se confunden todos los días» (4 de 4)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La etiqueta declara menos de 30 g/l de COV; aun así, conviene ventilar mientras seca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«Al agua» no equivale a inocuo; «antihumedad» no impermeabiliza ni detiene la capilaridad; y la ausencia de olor no demuestra ausencia de emisiones. Las frases 1 y 3 separan el dato de la consecuencia con la condición correc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4: las tres parejas y la cuarta trampa del ol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argumentar-sin-prometer-lo-que-no-se-puede-cumplir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Detective de errores» (2 de 2)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Duración, cubrición y color: corregir la expectativa sin perder la venta» (2 de 4)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Duración, cubrición y color: corregir la expectativa sin perder la venta» (3 de 4)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Duración, cubrición y color: corregir la expectativa sin perder la venta» (4 de 4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5-cinco-movimientos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Secuencia de cinco movimientos para responder a una pregunta de duración, cubrición o color sin prometer un resul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Responder bien es ordenar la respuesta: dato, margen, comprobación y cierre escri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rgumentar-sin-prometer-lo-que-no-se-puede-cumplir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44 L (tolerancia ±0.5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180 m² × 2 manos = 360 m² de aplicación. 360 ÷ 9 = 40 L teóricos. Con un 10 % de pérdidas: 40 × 1,10 = 44 L. El rendimiento práctico ya incorpora la merma de obra; las pérdidas cubren además cubetas, rodillos y rema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5: diferencia entre rendimiento teórico, práctico y cubri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argumentar-sin-prometer-lo-que-no-se-puede-cumplir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Caso resuelto: la fachada que prometió quince años» (2 de 4)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Caso resuelto: la fachada que prometió quince años» (3 de 4)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Caso resuelto: la fachada que prometió quince años» (4 de 4)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fachada, paso a p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cuchar la expectativa y separarla del dato: quince años y humedad no son lo mis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rgumentar-sin-prometer-lo-que-no-se-puede-cumplir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fachada, paso a p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eer la ficha: rendimiento, dilución, manos, secado, soportes y condi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rgumentar-sin-prometer-lo-que-no-se-puede-cumplir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fachada, paso a p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lcular con rendimiento práctico y pérdidas; comprobar que el sistema incluye imprim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rgumentar-sin-prometer-lo-que-no-se-puede-cumplir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fachada, paso a p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xplicar el máximo declarado y la variable que lo reduce en esa fach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rgumentar-sin-prometer-lo-que-no-se-puede-cumplir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fachada, paso a p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Paso 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jar por escrito sistema, condiciones y pendiente; no prometer la desaparición de la hume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rgumentar-sin-prometer-lo-que-no-se-puede-cumplir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«La ficha declara hasta doce años con el sistema completo; la humedad del zócalo es otro problema y hay que diagnosticarla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2 cita el máximo con su condición y separa el acabado de la patología. Garantizar o culpar por anticipado son dos formas de decidir sin datos; renunciar a la venta tampoco resuelve el problema del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6: cálculo, causa probable y frase correcta del caso de fach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argumentar-sin-prometer-lo-que-no-se-puede-cumplir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Caso resuelto: la piscina que había que impermeabilizar» (2 de 5)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Caso resuelto: la piscina que había que impermeabilizar» (3 de 5)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Caso resuelto: la piscina que había que impermeabilizar» (4 de 5)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Caso resuelto: la piscina que había que impermeabilizar» (5 de 5)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7-piscina-fluj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lujo de cinco etapas desde la petición del cliente hasta la respuesta escrita en el caso de la pisci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piscina se resuelve en orden: primero la estanqueidad, después el revest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rgumentar-sin-prometer-lo-que-no-se-puede-cumplir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La ficha declara que el revestimiento es apto para inmersión. → Se puede afirm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rendimiento práctico es de 7 m²/L por mano. → Se puede afirm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a primera inmersión se hace a los 7 días según la ficha. → Se puede afirm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i la pérdida de agua viene de una fisura del vaso. → Hay que comprob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Si la junta de la playa está abierta y hay que sellarla. → Hay que comprob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Si el vaso es estanco antes de aplicar el acabado. → Hay que comprob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Que la pintura impermeabiliza y detiene la fuga. → No se puede promet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Que no habrá que vaciar la piscina en diez años. → No se puede promet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. Que el agua quedará siempre limpia con este revestimiento. → No se puede promet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7: aptitud para inmersión, diagnóstico de estanqueidad y límites del revest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argumentar-sin-prometer-lo-que-no-se-puede-cumplir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Clasificar» (2 de 2)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8 · Frases seguras cuando falta el dato» (2 de 4)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8 · Frases seguras cuando falta el dato» (3 de 4)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8 · Frases seguras cuando falta el dato» (4 de 4)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frase segura, en cuatro movimi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ita la fuente: «según la ficha vigente de este producto…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rgumentar-sin-prometer-lo-que-no-se-puede-cumplir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frase segura, en cuatro movimi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cota la condición: soporte, manos, dilución, temperatura y plaz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rgumentar-sin-prometer-lo-que-no-se-puede-cumplir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frase segura, en cuatro movimi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clara el hueco: «este dato no lo tengo confirmado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rgumentar-sin-prometer-lo-que-no-se-puede-cumplir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frase segura, en cuatro movimi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Fija el siguiente paso: qué falta, quién lo aporta y cuándo se respond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rgumentar-sin-prometer-lo-que-no-se-puede-cumplir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El cliente pide una duración concreta y la ficha dice «hasta 12 años». → «La ficha declara hasta 12 años con el sistema completo; en tu fachada contaría con menos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n si la pintura quita una humedad que asciende. → «La pintura no detiene la capilaridad; hay que diagnosticar el muro antes de decidir el acabado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n por el color exacto de la carta. → «El catálogo es una referencia; hagamos una muestra aplicada y seca en tu pared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abes si el producto admite ese soporte. → «No quiero suponerlo; lo confirmo con la ficha y te lo digo por escrito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iente exige una garantía de diez años en ese momento. → «La garantía no la concedo yo; te confirmo por escrito qué cubre y quién la da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n cuántos litros necesita y aún no hay medición. → «Con la superficie y las manos te doy el cálculo; sin medir, es una estimación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8: citar, acotar, declarar el hueco y fijar el siguiente pa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argumentar-sin-prometer-lo-que-no-se-puede-cumplir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Relacionar» (2 de 3)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Relacionar» (3 de 3)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rgumentar-sin-prometer-lo-que-no-se-puede-cumplir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rgumentar-sin-prometer-lo-que-no-se-puede-cumplir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rgumentar-sin-prometer-lo-que-no-se-puede-cumplir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rgumentar-sin-prometer-lo-que-no-se-puede-cumplir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rgumentar-sin-prometer-lo-que-no-se-puede-cumplir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Repaso activo · Memoria: concepto y consecu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rgumentar-sin-prometer-lo-que-no-se-puede-cumplir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Repaso activo · Memoria: concepto y consecu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rgumentar-sin-prometer-lo-que-no-se-puede-cumplir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Repaso activo · Memoria: concepto y consecu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rgumentar-sin-prometer-lo-que-no-se-puede-cumplir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para un beneficio de una promes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l beneficio se apoya en un dato y una condición; la promesa compromete un resultado y exige garantía o facult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rgumentar-sin-prometer-lo-que-no-se-puede-cumplir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 mira antes de hablar de rendimient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l teórico, el práctico, la dilución, las manos y las pérdidas de ob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rgumentar-sin-prometer-lo-que-no-se-puede-cumplir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ignifica «apto para piscinas»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Que la ficha lo declara adecuado en sus condiciones. No incluye plazo ni compens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rgumentar-sin-prometer-lo-que-no-se-puede-cumplir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«antihumedad» no es impermeabiliza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que repele la lluvia o deja transpirar, pero no detiene capilaridad, fugas ni presión hidrostát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rgumentar-sin-prometer-lo-que-no-se-puede-cumplir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 dice cuando falta el dat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Que falta, qué hace falta para tenerlo y cuándo se responde. Se promete proceso, no resul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rgumentar-sin-prometer-lo-que-no-se-puede-cumplir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¿sabes argumentar sin prometer de má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argumentar-sin-prometer-lo-que-no-se-puede-cumplir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¿sabes argumentar sin prometer de más?» (2 de 2)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2 de 6)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3 de 6)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4 de 6)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5 de 6)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6 de 6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3337" r:id="rId1"/>
    <p:sldLayoutId id="2482433338" r:id="rId2"/>
    <p:sldLayoutId id="2482433339" r:id="rId3"/>
    <p:sldLayoutId id="248243334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6db0fffd1bf64d7a372e6fb1286aff96c42916512462faf1.jpg"/>
  <Relationship Id="rId3" Type="http://schemas.openxmlformats.org/officeDocument/2006/relationships/hyperlink" Target="https://pinturasespecializadas.lumbre.lat/object/argumentar-sin-prometer-lo-que-no-se-puede-cumplir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tres-peldanos2.jpg"/>
  <Relationship Id="rId3" Type="http://schemas.openxmlformats.org/officeDocument/2006/relationships/hyperlink" Target="https://pinturasespecializadas.lumbre.lat/object/argumentar-sin-prometer-lo-que-no-se-puede-cumplir" TargetMode="External"/>
  <Relationship Id="rId4" Type="http://schemas.openxmlformats.org/officeDocument/2006/relationships/hyperlink" Target="https://pinturasespecializadas.lumbre.lat/object/argumentar-sin-prometer-lo-que-no-se-puede-cumplir" TargetMode="External"/>
  <Relationship Id="rId5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seis-datos3.jpg"/>
  <Relationship Id="rId3" Type="http://schemas.openxmlformats.org/officeDocument/2006/relationships/hyperlink" Target="https://pinturasespecializadas.lumbre.lat/object/argumentar-sin-prometer-lo-que-no-se-puede-cumplir" TargetMode="External"/>
  <Relationship Id="rId4" Type="http://schemas.openxmlformats.org/officeDocument/2006/relationships/hyperlink" Target="https://pinturasespecializadas.lumbre.lat/object/argumentar-sin-prometer-lo-que-no-se-puede-cumplir" TargetMode="External"/>
  <Relationship Id="rId5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apto-garantizado4.jpg"/>
  <Relationship Id="rId3" Type="http://schemas.openxmlformats.org/officeDocument/2006/relationships/hyperlink" Target="https://pinturasespecializadas.lumbre.lat/object/argumentar-sin-prometer-lo-que-no-se-puede-cumplir" TargetMode="External"/>
  <Relationship Id="rId4" Type="http://schemas.openxmlformats.org/officeDocument/2006/relationships/hyperlink" Target="https://pinturasespecializadas.lumbre.lat/object/argumentar-sin-prometer-lo-que-no-se-puede-cumplir" TargetMode="External"/>
  <Relationship Id="rId5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5-cinco-movimientos5.jpg"/>
  <Relationship Id="rId3" Type="http://schemas.openxmlformats.org/officeDocument/2006/relationships/hyperlink" Target="https://pinturasespecializadas.lumbre.lat/object/argumentar-sin-prometer-lo-que-no-se-puede-cumplir" TargetMode="External"/>
  <Relationship Id="rId4" Type="http://schemas.openxmlformats.org/officeDocument/2006/relationships/hyperlink" Target="https://pinturasespecializadas.lumbre.lat/object/argumentar-sin-prometer-lo-que-no-se-puede-cumplir" TargetMode="External"/>
  <Relationship Id="rId5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7-piscina-flujo6.jpg"/>
  <Relationship Id="rId3" Type="http://schemas.openxmlformats.org/officeDocument/2006/relationships/hyperlink" Target="https://pinturasespecializadas.lumbre.lat/object/argumentar-sin-prometer-lo-que-no-se-puede-cumplir" TargetMode="External"/>
  <Relationship Id="rId4" Type="http://schemas.openxmlformats.org/officeDocument/2006/relationships/hyperlink" Target="https://pinturasespecializadas.lumbre.lat/object/argumentar-sin-prometer-lo-que-no-se-puede-cumplir" TargetMode="External"/>
  <Relationship Id="rId5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hyperlink" Target="https://pinturasespecializadas.lumbre.lat/object/argumentar-sin-prometer-lo-que-no-se-puede-cumplir" TargetMode="External"/>
  <Relationship Id="rId4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argumentar-sin-prometer-lo-que-no-se-puede-cumplir" TargetMode="External"/>
  <Relationship Id="rId3" Type="http://schemas.openxmlformats.org/officeDocument/2006/relationships/notesSlide" Target="../notesSlides/notesSlide9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rgument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met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mpli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argumentar-sin-prometer-lo-que-no-se-puede-cumplir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característica, beneficio y promesa al argumentar una pintura; leer la ficha técnica y la etiqueta antes de afirmar rendimiento, dilución, manos, secado, soportes y condiciones; separar «apto para» de «garantizado para»; corregir expectativas de duración, cubrición, color y humedad; y formular frases seguras cuando falta el dato, sin crear compromisos que la empresa no pueda sosten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 lección de la ruta de venta consultiva. Convierte la ficha técnica en argumentario: qué se puede afirmar, qué se puede matizar, qué no se promete y cómo se responde cuando el cliente pide una garantía que el mostrador no puede d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3528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rgumentario · venta consultiva · ficha técnica · promesas · expectativas · reclamaciones · Pinturas Especializada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rgumentar sin prometer lo que no se puede cumplir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didáctico (ficticio). Un sábado por la mañana, en el mostrador del centro, una clienta enseña en el móvil la fachada de su casa: 180 m² orientados al sur, con manchas en el zócalo. Quiere «una pintura que dure quince años y que le quite la humedad». Detrás espera el presidente de una comunidad con la piscina de 8 × 4 m: pierde agua y pide «algo que la impermeabilice», con presupuesto aprobado en la junt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rgumentar sin prometer lo que no se puede cumplir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dos peticiones contienen una expectativa que ningún bote puede cumplir por sí solo. Esta lección trabaja lo que se dice entre la ficha y la promesa: cómo argumentar el producto, cómo acotar el resultado y cómo dejar por escrito lo que falt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rgumentar sin prometer lo que no se puede cumplir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9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característica, beneficio y promesa al argumentar una pintura; leer la ficha técnica y la etiqueta antes de afirmar rendimiento, dilución, manos, secado, soportes y condiciones; separar «apto para» de «garantizado para»; corregir expectativas de duración, cubrición, color y humedad; y formular frases seguras cuando falta el dato, sin crear compromisos que la empresa no pueda sostene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8957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8957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 verificado: consta en la norma, la ficha técnica o la etiqueta cita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rgumentar sin prometer lo que no se puede cumplir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 práctica: método razonado de argumentación; no es, por sí solo, una política de Pinturas Especializad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 pendiente: garantías, tolerancias, condiciones exigidas y responsabilidades que debe confirmar direc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didáctico: las situaciones, superficies, precios y litros marcados como ficticios sirven para practicar; no son datos de la empres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rgumentar sin prometer lo que no se puede cumplir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9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endencia interna pendi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distingue el método general de las decisiones que corresponden a Pinturas Especializadas. Antes de aplicar un umbral, un importe o una facultad, confirma con dirección: Las garantías comerciales de Pinturas Especializadas: qué cubre cada una, durante cuánto tiempo, con qué requisitos y quién las concede. Las tolerancias de color aceptadas entre botes, entre fórmulas y respecto al catálogo, y cómo se registran en el pedid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rgumentar sin prometer lo que no se puede cumplir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9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condiciones de aplicación que la empresa exige por escrito y quién puede autorizar una excepción. El reparto de responsabilidad entre la empresa, el fabricante y el aplicador cuando una obra no se comporta como se esperaba. El circuito y la facultad para atender una reclamación nacida de una promesa verbal hecha en el mostrador. Los textos de argumentario aprobados por familia de producto y su periodicidad de revisió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Característica, beneficio y promesa: tres peldaños que no se salta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str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zc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ve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irm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cterís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nd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ór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²/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onten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V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/l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sis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o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úme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nef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du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u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ilidad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a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ar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pre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o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ver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edad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Característica, beneficio y promesa: tres peldaños que no se salta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e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alto del beneficio a la promesa es donde nacen casi todas las reclamaciones. Un beneficio se apoya en un dato; una promesa se apoya en un contrato, una garantía o una facultad que el mostrador casi nunca tiene. La regla práctica es sencill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sube de la característica al beneficio con la ficha en la mano; no se sube a la promesa sin un documento y una condición escrit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Característica, beneficio y promesa: tres peldaños que no se salta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una excepción que conviene dominar: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 de pro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«Voy a mirar la ficha, te lo confirmo por escrito y te digo qué falta» es una promesa que siempre se puede cumplir. No depende del producto, del clima ni de la obra: depende de ti. Y sostiene la venta mejor que un «sin problema», porque el cliente sabe cuándo y cómo recibirá la respues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gumentar así no vende menos. Vende con menos ruido: el cliente entiende qué compra, qué debe hacer para que funcione y qué no está incluido. Esa claridad es lo que diferencia una recomendación profesional de un esloga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Característica, beneficio y promesa: tres peldaños que no se saltan]]></a:t>
            </a:r>
          </a:p>
        </p:txBody>
      </p:sp>
      <p:pic>
        <p:nvPicPr>
          <p:cNvPr id="3" name="" descr="Matriz de cuatro niveles de afirmación comercial: característica, beneficio, promesa condicionada y promesa de resultado, con ejemplo y respaldo exigido.">
            <a:hlinkClick r:id="rId3" tooltip="Matriz de cuatro niveles de afirmación comercial: característica, beneficio, promesa condicionada y promesa de resultado, con ejemplo y respaldo exigid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71750" y="1257300"/>
            <a:ext cx="400050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da peldaño exige un respaldo distinto: el salto al último es el que se paga con una reclamació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argumentar-sin-prometer-lo-que-no-se-puede-cumplir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1 · Característica, beneficio y promesa: tres peldaños que no se salt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de estas frases es una promesa de resultado y no una característica ni un benefici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La ficha declara un rendimiento teórico de 10 m²/L por mano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Al ser mate, disimula mejor las imperfecciones del paramento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Con esta pintura no tendrá que volver a pintar en quince años.»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El envase indica dos manos y un repintado a las cuatro horas.»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a ficha y la etiqueta: seis datos antes de afirmar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icha técnica no es un folleto: es el contrato técnico del producto. Antes de decir «cunde mucho», «seca rápido» o «vale para tu fachada» hay seis datos que se leen, se entienden y se citan con su condi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2609850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dimien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teórico es la superficie que cubriría un litro al espesor nominal, sin pérdidas. El práctico es lo que se obtiene en obra: soporte poroso, rodillo, viento, descuelgue. Casi ninguna ficha promete el práctico; se estima con un margen de pérdidas y se comprueba en la primera man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a ficha y la etiqueta: seis datos antes de afirmar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lu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orcentaje y con qué se diluye. Diluir de más abarata la mano y rompe la película: menos espesor, menos cubrición y menos duración. Diluir de menos deja marcas y alarga el sec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8127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58127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«Manos» es el número de aplicaciones; «capas» alude a la película. Dos manos finas no equivalen a una gruesa. La duración declarada suele suponer el sistema completo, incluida la imprimació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a ficha y la etiqueta: seis datos antes de afirmar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l tacto, para repintar, para manipular y para poner en servicio son plazos distintos. Se declaran a una temperatura y una humedad concretas; con frío o humedad alta se alarga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574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portes admitid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ficha dice sobre qué sí y sobre qué no. «Apto para fachada» no cubre una fachada con humedad ascendente, un yeso fresco o una pintura que descuelg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861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2861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ones de aplic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emperatura del aire y del soporte, humedad relativa, lluvia, viento y sol directo. Fuera de la ventana, la película no se forma bien y la culpa no es del bot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a ficha y la etiqueta: seis datos antes de afirmar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jerarquía también import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tiqueta del envase manda sobre la ficha, la ficha vigente sobre el catálogo y el catálogo sobre la memoria de quien vend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 dos documentos se contradicen, se cita el más restrictivo y se consulta. En pinturas decorativas, además, la etiqueta debe declarar la categoría y el contenido de COV en g/l, conforme al Real Decreto 227/2006 que incorpora la Directiva 2004/42/CE: ese dato se lee, no se estim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a ficha y la etiqueta: seis datos antes de afirmar]]></a:t>
            </a:r>
          </a:p>
        </p:txBody>
      </p:sp>
      <p:pic>
        <p:nvPicPr>
          <p:cNvPr id="3" name="" descr="Seis tarjetas con los datos que hay que leer antes de afirmar: rendimiento, dilución, manos, secado, soportes y condiciones.">
            <a:hlinkClick r:id="rId3" tooltip="Seis tarjetas con los datos que hay que leer antes de afirmar: rendimiento, dilución, manos, secado, soportes y condiciones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924050" y="1257300"/>
            <a:ext cx="52863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is datos convierten una opinión en un argumento comprobabl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argumentar-sin-prometer-lo-que-no-se-puede-cumplir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2 · La ficha y la etiqueta: seis datos antes de afirm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afirmar nada se leen el ___ teórico y el práctico, la ___ permitida y con qué se hace, el número de ___ y los plazos de ___; después, los soportes admitidos y las condiciones de aplic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«Apto para» no es «garantizado para»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pto para» y «garantizado para» no son dos niveles de la misma escala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una declaración técnica de adecuación dentro de unas condiciones: la ficha dice para qué sirve el producto, sobre qué soportes y con qué sistema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rantiz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un acto comercial y jurídico: alguien con facultad se compromete a responder durante un plazo, con un alcance, unas exclusiones y un procedimiento de reclamació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«Apto para» no es «garantizado para»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ostrador puede citar la aptitud; no puede crear la garantía. Decir «es apto para piscinas» es correcto si la ficha lo declara y la piscina cumple las condiciones. Decir «está garantizado para piscinas» añade un plazo y una responsabilidad que no están en la ficha y que, probablemente, nadie ha autorizad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«Apto para» no es «garantizado para»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isma trampa aparece con otras fórmulas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sistente a» no es «impermeabl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una pintura puede resistir la lluvia y seguir dejando pasar el vapor, lo cual es deseable en fachada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comendado para» no es «obligatori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roducto certificado» no es «obra certificad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el certificado habla del producto en unas condiciones de ensayo, no de la pared que tienes delante ni de la mano que lo aplic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«Apto para» no es «garantizado para»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frase útil para el mostrador: «La ficha declara que es apto para este uso en estas condiciones; la garantía es otra cosa y te la confirmo por escrito con quien corresponda». No resta credibilidad: separa lo que sabes de lo que estás autorizado a promet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«Apto para» no es «garantizado para»]]></a:t>
            </a:r>
          </a:p>
        </p:txBody>
      </p:sp>
      <p:pic>
        <p:nvPicPr>
          <p:cNvPr id="3" name="" descr="Comparación entre lo que significa «apto para» y lo que significa «garantizado para» en el argumentario de mostrador.">
            <a:hlinkClick r:id="rId3" tooltip="Comparación entre lo que significa «apto para» y lo que significa «garantizado para» en el argumentario de mostrador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990600" y="1257300"/>
            <a:ext cx="715327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aptitud se cita; la garantía se concede. Confundirlas traslada al vendedor un compromiso que no le correspond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argumentar-sin-prometer-lo-que-no-se-puede-cumplir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3 · «Apto para» no es «garantizado para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ficha técnica declara que el producto es apto para piscinas, el mostrador puede decir que está garantizado para piscin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Tres parejas que se confunden todos los días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tres equivalencias que suenan razonables y son falsas. Se repiten porque el cliente las ha oído en la publicidad y porque el vendedor quiere cerrar rápi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agua no es inocu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agua es el vehículo, no la fórmula completa: una pintura al agua puede llevar coalescentes, glicoles, aminas, biocidas de conservación y pigmentos. «Al agua» no dice nada sobre toxicidad, olor ni idoneidad para el dormitorio de un niño. Lo que lo dice es la etiqueta y la ficha de datos de seguridad (FDS), y lo que lo hace seguro es la ventilación y el respeto del secado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Tres parejas que se confunden todos los días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o en COV no es sin disolvent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COV es un contenido medido en gramos por litro, con un límite legal que depende de la categoría del producto. «Bajo» no es una clase única: hay que leer la cifra. Y «sin disolventes» suele significar que no se ha añadido disolvente orgánico, no que no haya ningún compuesto volátil. Una pintura de bajo COV puede oler; un producto sin disolventes puede irrita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Tres parejas que se confunden todos los días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humedad no es impermeabiliz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«Antihumedad» es una denominación comercial: no es una clase de las normas de recubrimientos que se manejan en fachada (UNE-EN 13300 para interior, UNE-EN 1062-1 para exterior). Un recubrimiento hidrófugo y transpirable repele la lluvia y deja salir el vapor, que es una virtud; no detiene una humedad por capilaridad, una fuga ni una presión hidrostática. Impermeabilizar es un sistema: diagnóstico, puntos singulares, juntas, membrana y puesta en servicio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Tres parejas que se confunden todos los días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ade una cuart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olor no es sin em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l umbral de olor es subjetivo y llega antes o después que la presencia de compuestos. Ninguna de estas frases se corrige discutiendo; se corrige explicando qué significa el dato y qué se puede hace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4 · Tres parejas que se confunden todos los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frases de argumentario. Marca las que no se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Es al agua, así que es totalmente inocuo y puede dormir el bebé en la habitación esa misma noche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670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La etiqueta declara menos de 30 g/l de COV; aun así, conviene ventilar mientras seca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432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Es antihumedad, o sea que le impermeabiliza la pared y no volverá a salir humedad.»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Es un recubrimiento hidrófugo y transpirable: repele la lluvia, pero no sella una fuga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«No huele, luego no emite nada y es apto para cualquier persona sensible.»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Duración, cubrición y color: corregir la expectativa sin perder la vent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tres preguntas que más promesas generan son «¿cuánto dura?», «¿cuánto cubre?» y «¿se verá igual que en el catálogo?». Ninguna tiene una respuesta única; todas tienen una respuesta profesional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Duración, cubrición y color: corregir la expectativa sin perder la vent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«Hasta X años» es un máximo declarado en unas condiciones, no una media ni una garantía. Dependen la orientación y la radiación, la salinidad y el viento —en el litoral mediterráneo, decisivos en fachadas cerca del mar—, el estado y la preparación del soporte, el sistema completo, el número de manos y el mantenimiento. La respuesta honesta separa el máximo de la expectativa: «La ficha declara hasta doce años en exposición normal y con el sistema completo; en tu fachada, por orientación y salinidad, yo contaría con menos y con una revisión periódica»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Duración, cubrición y color: corregir la expectativa sin perder la vent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bri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ndimiento no es cubrición. El poder cubriente se declara por contraste y depende del color, del soporte y del espesor. Un cambio de oscuro a claro, o un amarillo o un rojo sobre blanco, suele pedir imprimación tintada y más de dos manos. Una mano fina no es una mano: es una película incompleta que se ve y no protege. Y diluir para «que cunda» es la forma más rápida de incumplir el rendimiento declarado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Duración, cubrición y color: corregir la expectativa sin perder la vent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color del catálogo es una referencia, no una muestra de obra. Cambian el lote, el brillo, el soporte y la luz; el mismo color parece distinto en la tienda, en un pasillo y en una fachada al sol. A esa diferencia se suma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mer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dos muestras pueden coincidir bajo una luz y separarse bajo otra. Se gestiona con muestra aplicada y seca, no con una discusión frente a la carta. La tolerancia aceptable entre partidas es un procedimiento pendien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6004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rrección de expectativas no es un «no». Es cambiar una cifra imposible por un intervalo, una condición y una comprobación. El cliente sigue comprando; lo que cambia es lo que esper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Duración, cubrición y color: corregir la expectativa sin perder la venta]]></a:t>
            </a:r>
          </a:p>
        </p:txBody>
      </p:sp>
      <p:pic>
        <p:nvPicPr>
          <p:cNvPr id="3" name="" descr="Secuencia de cinco movimientos para responder a una pregunta de duración, cubrición o color sin prometer un resultado.">
            <a:hlinkClick r:id="rId3" tooltip="Secuencia de cinco movimientos para responder a una pregunta de duración, cubrición o color sin prometer un resultad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71750" y="1257300"/>
            <a:ext cx="399097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onder bien es ordenar la respuesta: dato, margen, comprobación y cierre escrit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argumentar-sin-prometer-lo-que-no-se-puede-cumplir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 · Duración, cubrición y color: corregir la expectativa sin perder la ve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didáctico: una fachada de 180 m², dos manos y un rendimiento práctico de 9 m²/L por mano. Si se añade un 10 % de pérdidas, ¿cuántos litros hay que preve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L): ________________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Caso resuelto: la fachada que prometió quince años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didáctico (ficticio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armen P. pide presupuesto para pintar la fachada de su casa en la Tienda Centro: 180 m² de revoco de mortero, orientación sur, a unas ocho calles del mar. La última pintura tiene doce años y hay fisuras finas y manchas en el zócalo. Quiere «una pintura que dure quince años y que le quite la humedad». El comercial elige una pintura de fachada cuya ficha declar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 12 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exposición normal y con el sistema completo, y añade de viva voz: «Te aguanta quince y la humedad no vuelve»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Caso resuelto: la fachada que prometió quince años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números del supues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ficha da un rendimiento teórico de 10 m²/L por mano y uno práctico de 9; dos manos; dilución del 10 % solo en la primera; repintado a las 4 horas; aplicación entre 5 y 35 °C y con humedad relativa inferior al 80 %. La cuenta es 180 × 2 ÷ 9 = 40 L, más un 10 % de pérdidas: 44 L, que se sirven en tres envases de 15 L. Con precios didácticos de 96,50 € por envase y una imprimación de 116,80 €, el material suma 406,30 €; la mano de obra, a 7 €/m², 1.260 €. Total: 1.666,30 €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Caso resuelto: la fachada que prometió quince años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pasó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 los tres años, el zócalo presenta desconchones y eflorescencias; la planta alta está bien. La clienta reclama: «Me prometiste quince años y que quitaba la humedad». La causa probable no es la pintura: es una humedad por capilaridad que asciende por el muro y ataca la pintura desde dentro. La promesa convirtió un límite técnico en una deuda comercial; repetir el trabajo cuesta unos 2.050 € entre material, mano de obra y saneado del zócalo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Caso resuelto: la fachada que prometió quince años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se debía haber dich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«La ficha declara hasta doce años en exposición normal y con el sistema completo. Tu fachada tiene humedad en el zócalo: eso no lo resuelve una pintura de acabado. Hay que diagnosticar la capilaridad y, si quieres, lo vemos con dirección técnica. Te dejo por escrito el sistema, las manos y lo que queda pendiente». La venta se cierra igual; lo que no se cierra es una promesa imposible. La resolución económica de la reclamación no se decide en el mostrador: depende de la garantía y del procedimiento, ambos pendientes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Caso resuelto: la fachada que prometió quince años · La fachada, paso a paso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ar la expectativa y separarla del dato: quince años y humedad no son lo mismo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Caso resuelto: la fachada que prometió quince años · La fachada, paso a paso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 la ficha: rendimiento, dilución, manos, secado, soportes y condicione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Caso resuelto: la fachada que prometió quince años · La fachada, paso a paso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 con rendimiento práctico y pérdidas; comprobar que el sistema incluye imprimación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Caso resuelto: la fachada que prometió quince años · La fachada, paso a paso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 el máximo declarado y la variable que lo reduce en esa fachada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Caso resuelto: la fachada que prometió quince años · La fachada, paso a paso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 por escrito sistema, condiciones y pendiente; no prometer la desaparición de la humedad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 · Caso resuelto: la fachada que prometió quince añ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lienta insiste en los quince años y en que «la humedad no vuelva». ¿Qué respuesta sostiene el argumentario sin crear una deud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Te lo garantizo: quince años y la humedad se acaba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La pintura es buena; si sale humedad, será culpa del muro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La ficha declara hasta doce años con el sistema completo; la humedad del zócalo es otro problema y hay que diagnosticarla.»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Mejor no pintes ahora; cuando arregles la humedad hablamos.»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Caso resuelto: la piscina que había que impermeabilizar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didáctico (ficticio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comunidad de un edificio del centro tiene una piscina de 8 × 4 m y 1,5 m de profundidad: 32 m² de fondo y 36 m² de paredes, 68 m² en total. El presidente explica que el nivel baja unos tres centímetros por semana y que la junta de la playa está abierta. Pide «una pintura que la impermeabilice» porque la junta ya aprobó el gasto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Caso resuelto: la piscina que había que impermeabilizar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números del supues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ficha del revestimiento declara aptitud para inmersión, rendimiento de 7 m²/L por mano, dos manos, primera inmersión a los 7 días y pH del agua entre 7,2 y 7,6. La cuenta es 68 × 2 ÷ 7 = 19,4 L, más un 10 % de pérdidas: 21,4 L, que se sirven en dos envases de 12 L (24 L). A 118 € el envase, el material son 236 €; la aplicación, a 12 €/m², 816 €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Caso resuelto: la piscina que había que impermeabilizar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omes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comercial dice: «Esto la impermeabiliza y no perderás agua». Es una frase cómoda y falsa: el producto es un revestimiento apto para inmersión, no una membrana de impermeabilización. La pérdida de agua por una junta abierta o una fisura del vaso se resuelve diagnosticando y sellando; la pintura no tapa una fuga ni resiste sola la presión hidrostática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Caso resuelto: la piscina que había que impermeabilizar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pasó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l primer verano aparecen ampollas junto al skimmer y una mancha de humedad en el solera. El nivel sigue bajando. La comunidad reclama el importe y el coste del vaciado. La causa probable es la junta y una fisura; el revestimiento se aplicó bien sobre un vaso que no era estanco. Otra vez, el producto no falló: falló la promesa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Caso resuelto: la piscina que había que impermeabilizar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se debía haber dich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«Este revestimiento es apto para inmersión y renueva el acabado; no sella una fuga. Para la pérdida de agua hay que comprobar la junta, los sumideros y el vaso, y valorar un sistema de impermeabilización. Cuando el vaso esté estanco, te vendo el revestimiento con el plazo de llenado de la ficha». El orden correcto es diagnóstico, estanqueidad y acabado; nunca al revés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Caso resuelto: la piscina que había que impermeabilizar]]></a:t>
            </a:r>
          </a:p>
        </p:txBody>
      </p:sp>
      <p:pic>
        <p:nvPicPr>
          <p:cNvPr id="3" name="" descr="Flujo de cinco etapas desde la petición del cliente hasta la respuesta escrita en el caso de la piscina.">
            <a:hlinkClick r:id="rId3" tooltip="Flujo de cinco etapas desde la petición del cliente hasta la respuesta escrita en el caso de la piscin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457450" y="1257300"/>
            <a:ext cx="421957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piscina se resuelve en orden: primero la estanqueidad, después el revestimient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argumentar-sin-prometer-lo-que-no-se-puede-cumplir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7 · Caso resuelto: la piscina que había que impermeabiliz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firmación del caso de la piscina según lo que permite el argumentar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 puede afirm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Hay que comproba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No se puede promete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a ficha declara que el revestimiento es apto para inmersión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rendimiento práctico es de 7 m²/L por mano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a primera inmersión se hace a los 7 días según la fich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i la pérdida de agua viene de una fisura del vas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Si la junta de la playa está abierta y hay que sellarl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Si el vaso es estanco antes de aplicar el acab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Que la pintura impermeabiliza y detiene la fug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Que no habrá que vaciar la piscina en diez año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. Que el agua quedará siempre limpia con este revestimiento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7528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Frases seguras cuando falta el dato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falta el dato no se rellena con un adjetivo. Se dice que falta, se explica qué hace falta para tenerlo y se ofrece un siguiente paso. Ese movimiento tiene cuatro partes y se puede practicar hasta que salga natura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r y acot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«Según la ficha de este producto, …». La cita da autoridad y traslada la condición al documento, no a tu memoria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Frases seguras cuando falta el dato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r resultado por proces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«Puedo comprometerme a revisar la ficha contigo y dejarte por escrito el sistema y las condiciones». Es una promesa que se cumple siempre y que no depende de la obr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r el huec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«Ese dato no lo tengo confirmado; prefiero no darte una cifra que luego no se sostenga». Decirlo así no resta confianza: la suma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Frases seguras cuando falta el dato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 un siguiente paso verificabl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«Te lo confirmo mañana por escrito», «trae una foto del zócalo y lo vemos», «pido la ficha vigente al fabricante». Con plazo, canal y responsabl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do con los comodines. «Hasta» solo es honesto si la ficha dice «hasta»; «en condiciones normales» solo vale si se enumeran las condiciones; «sin problema» no es un dato. Y una frase segura no sirve de nada si la promesa verbal contradice el presupuesto: lo que se dice en el mostrador y lo que se escribe en el pedido deben contar la misma historia. Cómo se registra esa conversación es un procedimiento pendiente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Frases seguras cuando falta el dato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online acredita conocimiento; la competencia se observa acompañando una conversación real en el mostrador, no resolviendo un cuestionario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Frases seguras cuando falta el dato · La frase segura, en cuatro movimientos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 la fuente: «según la ficha vigente de este producto…»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Frases seguras cuando falta el dato · La frase segura, en cuatro movimientos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ta la condición: soporte, manos, dilución, temperatura y plazo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Frases seguras cuando falta el dato · La frase segura, en cuatro movimientos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 el hueco: «este dato no lo tengo confirmado»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Frases seguras cuando falta el dato · La frase segura, en cuatro movimientos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 el siguiente paso: qué falta, quién lo aporta y cuándo se responde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laciona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8 · Frases seguras cuando falta el da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situación de mostrador con la frase que la sostien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l cliente pide una duración concreta y la ficha dice «hasta 12 años»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33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reguntan si la pintura quita una humedad que asciend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286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reguntan por el color exacto de la cart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38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No sabes si el producto admite ese soporte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9909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cliente exige una garantía de diez años en ese momento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laciona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Preguntan cuántos litros necesita y aún no hay medi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847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La pintura no detiene la capilaridad; hay que diagnosticar el muro antes de decidir el acabado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146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El catálogo es una referencia; hagamos una muestra aplicada y seca en tu pared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1813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No quiero suponerlo; lo confirmo con la ficha y te lo digo por escrito.»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848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La garantía no la concedo yo; te confirmo por escrito qué cubre y quién la da.»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laciona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«Con la superficie y las manos te doy el cálculo; sin medir, es una estimación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859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«La ficha declara hasta 12 años con el sistema completo; en tu fachada contaría con menos.»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tabla de argumentario: del dato a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usa en el mostrador y en el teléfono. Para cada pregunta frecuente fija el dato que hay que tener, la frase que se puede decir y lo que no se dice nunca. Las columnas de garantía y tolerancia se completan cuando dirección las confirme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tabla de argumentario: del dato a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 didáctico. Garantías, tolerancias y condiciones exigidas por la empresa deben validarse con dirección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9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8607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019300"/>
                <a:gridCol w="2095500"/>
                <a:gridCol w="2000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 preguntan p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ato que necesita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ase segu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o que no se di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ur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urabilidad declarada y condi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Hasta X años con el sistema completo y exposición normal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Te durará X años segur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bri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ndimiento práctico y cambio de col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Con dos manos y esta dilución salen unos Y m²/L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Con una mano queda cubiert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9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8607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019300"/>
                <a:gridCol w="2095500"/>
                <a:gridCol w="2000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 preguntan p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ato que necesita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ase segu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o que no se di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l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ferencia, brillo y lo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Hagamos una muestra aplicada y seca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Es exactamente el de la carta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ume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rigen: capilaridad, fuga o condens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La pintura no resuelve el origen; hay que diagnosticarl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Esto le quita la humedad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9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019300"/>
                <a:gridCol w="2095500"/>
                <a:gridCol w="2000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 preguntan p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ato que necesita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ase segu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o que no se di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 agua / COV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tiqueta, g/l y FD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La etiqueta declara este contenido de COV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Es inocuo» o «no emite nada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sci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titud para inmersión y estanque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Es apto para inmersión; la fuga es otro trabaj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Esto impermeabiliza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3 / 9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8607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019300"/>
                <a:gridCol w="2095500"/>
                <a:gridCol w="2000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 preguntan p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ato que necesita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ase segu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o que no se di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ach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porte, orientación y salin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El sistema es este; el mantenimiento, este otr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No volverás a pintar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porte ra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sta de soportes admiti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Lo confirmo con la ficha antes de venderl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Seguro que agarra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4 / 9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35267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019300"/>
                <a:gridCol w="2095500"/>
                <a:gridCol w="2000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 preguntan p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ato que necesita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ase segu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o que no se di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c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 tacto, repintado y servi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Repintable a las X horas según ficha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Seca en un rat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arant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cumento, alcance y respons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Te confirmo por escrito qué cubre y quién la da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Garantizado al 100 %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tabla de argumentario: del dato a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5 / 9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usar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falta el dato, se escribe «pendiente» y se explica qué falta. La frase segura no es la que suena mejor: es la que se puede sostener dos años después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concepto y con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6 / 9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076575"/>
                <a:gridCol w="50387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racteríst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to de ficha que se ci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enefi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secuencia para el uso, con condi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me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romiso de resultado que oblig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to pa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decuado dentro de las condiciones de fi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arantiz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lazo y alcance que concede quien tiene facult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ntihume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nominación comercial, no impermeabiliz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concepto y con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7 / 9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866775"/>
        </p:xfrm>
        <a:graphic>
          <a:graphicData uri="http://schemas.openxmlformats.org/drawingml/2006/table">
            <a:tbl>
              <a:tblPr firstRow="1" bandRow="1"/>
              <a:tblGrid>
                <a:gridCol w="3076575"/>
                <a:gridCol w="50387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ndimiento práct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se obtiene en obra, con pérdi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concepto y consecuenci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8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argumentar-sin-prometer-lo-que-no-se-puede-cumplir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rgumentario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9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para un beneficio de una promesa?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rgumentario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0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beneficio se apoya en un dato y una condición; la promesa compromete un resultado y exige garantía o facultad.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rgumentario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1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mira antes de hablar de rendimiento?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rgumentario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2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eórico, el práctico, la dilución, las manos y las pérdidas de obra.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rgumentario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3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ignifica «apto para piscinas»?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rgumentario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4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la ficha lo declara adecuado en sus condiciones. No incluye plazo ni compensación.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rgumentario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5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«antihumedad» no es impermeabilizar?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rgumentario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6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 repele la lluvia o deja transpirar, pero no detiene capilaridad, fugas ni presión hidrostática.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rgumentario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7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dice cuando falta el dato?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rgumentario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8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falta, qué hace falta para tenerlo y cuándo se responde. Se promete proceso, no resultado.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¿sabes argumentar sin prometer de más?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9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act-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act-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act-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spuesta numérica · act-5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¿sabes argumentar sin prometer de más?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0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act-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act-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Puedes separar característica, beneficio y promesa, leer los seis datos de la ficha y responder sin crear compromisos que no se sostiene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os apartados 1 a 4. El error más frecuente es saltar del beneficio a la promesa sin documento ni condición.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1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gumentar sin prometer no es vender menos: es vender con un respaldo que se pueda sostener. La escalera tiene tres peldaños y no se saltan.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cterís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cita de la ficha;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nef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razona con una condición;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xige un documento, una garantía o una facultad. Cuando el mostrador salta al tercer peldaño sin respaldo, convierte una venta en una deuda que se cobra años después.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2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afirmar se leen seis datos: rendimiento teórico y práctico, dilución, manos, secado, soportes admitidos y condiciones de aplicación. La etiqueta manda sobre la ficha, la ficha vigente sobre el catálogo y el catálogo sobre la memoria. «Apto para» describe una adecuación condicionada; «garantizado para» añade plazo, alcance y responsable, y no se improvisa.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3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tres equivalencias que se caen solas: al agua no es inocuo, bajo COV no es sin disolventes y antihumedad no es impermeabilización. Y tres expectativas que se corrigen con margen y condición: la duración es un máximo declarado, la cubrición depende del color y del espesor, y el color cambia con la luz y el lote.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4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dos casos lo muestran: la fachada que prometió quince años y la piscina que se vendió como impermeabilizante. En ambos el producto era apto y la promesa no. La salida es la misma: citar la ficha, acotar la condición, declarar el hueco y dejar un siguiente paso por escri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online acredita conocimiento;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certifica la competencia observada en el 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ni sustituye la práctica acompañada en mostrador.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5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s técnicas y etiquetas de los fabricantes del catálogo de Pinturas Especializadas, consulta 2026-10: fuente operativa para rendimiento, dilución, manos, secado, soportes, condiciones y contenido de COV. La ficha vigente prevalece sobre cualquier resumen inter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33700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933700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 Decreto 227/2006, de 24 de febrero, que complementa el régimen de limitación de emisiones de COV en pinturas y barnices, y Directiva 2004/42/CE (BOE/DOUE, consulta 2026-10): límites por categoría y obligación de declarar el contenido de COV en la etiqueta.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argumentar-sin-prometer-lo-que-no-se-puede-cumplir"/>
              </a:rPr>
              <a:t><![CDATA[Argumentar sin prometer lo que no se puede cumpl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6 / 9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-EN 13300, pinturas para paredes y techos interiores: brillo, poder cubriente y resistencia al frote húmedo; UNE-EN 1062-1, recubrimientos de fachada: permeabilidad al vapor, permeabilidad al agua y puenteo de fisuras (AENOR, consulta 2026-10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33700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933700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Refundido de la Ley General para la Defensa de los Consumidores y Usuarios (RDL 1/2007) y Ley 3/1991 de Competencia Desleal (BOE, consulta 2026-10): información veraz y publicidad engañosa; esta lección no interpreta derechos, plazos ni importe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2026-10-31T03:24:24Z</dcterms:created>
  <dcterms:modified xsi:type="dcterms:W3CDTF">2026-10-31T03:24:24Z</dcterms:modified>
  <dc:title>Argumentar sin prometer lo que no se puede cumplir</dc:title>
  <dc:description>Presentación editable del OA «Argumentar sin prometer lo que no se puede cumplir». Enlace: https://pinturasespecializadas.lumbre.lat/object/argumentar-sin-prometer-lo-que-no-se-puede-cumplir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