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presProps" Target="presProps.xml"/>
  <Relationship Id="rId103" Type="http://schemas.openxmlformats.org/officeDocument/2006/relationships/viewProps" Target="viewProps.xml"/>
  <Relationship Id="rId10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lbaranes-facturas-y-datos-de-client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baranes, facturas y datos de cliente» (2 de 7).]]></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baranes, facturas y datos de cliente» (3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baranes, facturas y datos de cliente» (4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baranes, facturas y datos de cliente» (5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baranes, facturas y datos de cliente» (6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baranes, facturas y datos de cliente»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Tres documentos, tres funciones»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Tres documentos, tres funciones»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tres-document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tarjetas: presupuesto, albarán y factura, con lo que dice cada uno, lo que prueba y lo que no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documento prueba una cosa distinta. Lo que no dice también es parte de su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lbar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lbarán es la prueba de entrega: se firma al recibir el material. El presupuesto es una propuesta y la factura es la obligación de pago; ninguna de las dos dice quién recibió el paqu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los tres documentos y qué prueba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lbaranes-facturas-y-datos-de-client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oherencia entre documentos»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uatro-comprobac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las cuatro comprobaciones de coherencia: referencias, cantidades, precio y datos de cliente, con qué se compara, un ejemplo y qué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cuatro comprobaciones se hacen siempre en el mismo orden. El orden evita que se discuta el precio antes de contar los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omprobación de co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3 botes B-204 4L, total 87,50€ IVA incluido, validez 30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omprobación de co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Albar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3 botes B-204 4L, entregado 22/10, firma: Sra. Gar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omprobación de co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Fa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3 botes B-204 4L, total 87,50€ IVA incluido, cliente: Sra. Gar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omprobación de co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ferencias: OK. Cantidades: OK. Precio: OK. Datos cliente: OK. Se puede firmar y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supuesto · factura · re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esupuesto, albarán y factura. La coherencia se comprueba sobre referencias y cantidades, y se completa con el precio y los datos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y 2: los tres documentos y las cuatro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lbaranes-facturas-y-datos-de-client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Discrepancias: cómo se resuelven»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firmar-o-comunica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firmar el albarán con la diferencia dentro y comunicar la discrepancia antes de firmar, con el resultado de cada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diferencia no desaparece por firmarla: sale más tarde, cuando ya es una fa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Firmo el albarán aunque falte un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e firma sin todos los documentos ni se acepta «es lo mismo» si el código cambia. Firmar con una diferencia dentro no la arregla: la traslada al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2 y 3: coherencia y resolución de discrepa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lbaranes-facturas-y-datos-de-client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os datos de cliente: la cuarta comprobación» (2 de 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os datos de cliente: la cuarta comprobación» (3 de 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os datos de cliente: la cuarta comprobación» (4 de 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istinguir el cliente que compra y paga del destinatario de la entrega, y comprobar que cada documento identifica a quien le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agador y el destinatario de la entrega pueden ser personas distintas, y eso no es una incoherencia. Lo que hay que comprobar es que cada documento identifique a quien le corresponde; qué destinatario puede figurar y con qué autorización lo confirma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datos del cliente, datos de entrega y la cuarta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lbaranes-facturas-y-datos-de-client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uándo se emite cada documento»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uándo se emite cada documento» (3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supuesto: se envía la propuesta de precio al cliente. → Albarán: se firma al entregar el material. → Factura: se emite al cobrar o al cierre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supuesto es la propuesta, el albarán la prueba de la entrega y la factura la obligación de pago. Cada uno se emite cuando hay algo qu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el momento de emisión de cada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lbaranes-facturas-y-datos-de-client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Segundo ejemplo resuelto: la discrepancia que aparece al factur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discrepancia que aparece al factu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supuesto: 3 botes B-204 4 L, 87,50 €. Factura: 3 botes B-204 4 L, 95 €. Diferencia: 7,50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discrepancia que aparece al factu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La primera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ferencias: las dos líneas dicen B-204 de 4 L. Cantidades: las dos dicen 3 botes. Los documentos son idénticos en 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discrepancia que aparece al factu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a segunda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desglosa el total de la factura línea a línea. Aparece una línea de 7,50 € que no está en el presupuesto: un portes que se aña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discrepancia que aparece al factu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La tercera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regunta al cliente si el porte estaba incluido en el total que se le dijo. En este caso, no: era un servicio adicional que no estaba en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discrepancia que aparece al factu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s un error de la factura: es un concepto que faltaba en el presupuesto. Se explica al cliente, se decide con él y se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discrepancia que aparece al factu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Lo que se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iferencia, su causa (un porte no presupuestado), la decisión tomada y la fecha. Si no se anota, el mismo caso vuelve en la siguiente fa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hay que saber por qué difieren. Si la diferencia es un concepto que faltaba en el presupuesto —un porte, un formato distinto, una línea no presupuestada— la factura puede ser correcta y lo que hay que revisar es el presupuesto. La rectificación es solo una de las sal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las tres comprobaciones antes de decidir que hay que rect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lbaranes-facturas-y-datos-de-client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os errores que se pagan solos» (2 de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os errores que se pagan solos» (3 de 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albarán dice 2 botes, el pedido dice 3 → Se resuelve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s referencias coinciden en los tres documentos → Se acepta tal c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factura dice 95€, el presupuesto dice 87,50€ → Se resuelve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os datos del cliente son los mismos → Se acepta tal c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2, 3 y 7: coherencia, discrepancias y errores que se pagan so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lbaranes-facturas-y-datos-de-client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o que esta lección no decide» (2 de 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o que esta lección no decide» (3 de 5).]]></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o que esta lección no decide» (4 de 5).]]></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o que esta lección no decide» (5 de 5).]]></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vigencia real del presupuesto de Pinturas Especializ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vigencia del presupuesto es un dato interno que queda pendiente de que dirección lo confirme; los 30 días del ejemplo son una cifra ficticia. El orden de comprobación, la frase de discrepancia y el documento que prueba la entrega sí son método, y se aprenden aqu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trabajado en la lecci\u{00F3}n y aplicado en la a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lbaranes-facturas-y-datos-de-client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de trabajo: hoja de coherencia documental»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tres docu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tres docu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tres docu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cumento prueba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lbarán, firmado al rec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firma con discrepa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resuelven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comprobaciones de coherencia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tro: referencias, cantidades, precio y datos de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discrep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diferencia entre documentos que hay que res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 qué se compara la fa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el albarán, que es la prueba de lo entregado, no con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destinatario y el pagador pueden ser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í. No es una discrepancia: lo que se comprueba es que cada documento identifique a quien le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rectifica una factura 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Una factura emitida se rectifica con el documento que establezca 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comprueba antes de decidir que hay que rect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ferencias, cantidades y el desglose del total: a veces la factura es correcta y lo que faltaba era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8.]]></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omprobar los tres documentos y comunicar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lbaranes-facturas-y-datos-de-cliente]]></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omprobar los tres documentos y comunicar la diferencia» (2 de 3).]]></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omprobar los tres documentos y comunicar la diferencia» (3 de 3).]]></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7).]]></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7).]]></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7).]]></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7).]]></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7).]]></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7 de 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87" r:id="rId1"/>
    <p:sldLayoutId id="2482439188" r:id="rId2"/>
    <p:sldLayoutId id="2482439189" r:id="rId3"/>
    <p:sldLayoutId id="248243919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4a3ef6e31147d9ce1e52f0a13dc1c02c7ce54859e400c6f1.jpg"/>
  <Relationship Id="rId3" Type="http://schemas.openxmlformats.org/officeDocument/2006/relationships/hyperlink" Target="https://pinturasespecializadas.lumbre.lat/object/albaranes-facturas-y-datos-de-client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tres-documentos2.jpg"/>
  <Relationship Id="rId3" Type="http://schemas.openxmlformats.org/officeDocument/2006/relationships/hyperlink" Target="https://pinturasespecializadas.lumbre.lat/object/albaranes-facturas-y-datos-de-cliente" TargetMode="External"/>
  <Relationship Id="rId4" Type="http://schemas.openxmlformats.org/officeDocument/2006/relationships/hyperlink" Target="https://pinturasespecializadas.lumbre.lat/object/albaranes-facturas-y-datos-de-cliente"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uatro-comprobaciones4.jpg"/>
  <Relationship Id="rId3" Type="http://schemas.openxmlformats.org/officeDocument/2006/relationships/hyperlink" Target="https://pinturasespecializadas.lumbre.lat/object/albaranes-facturas-y-datos-de-cliente" TargetMode="External"/>
  <Relationship Id="rId4" Type="http://schemas.openxmlformats.org/officeDocument/2006/relationships/hyperlink" Target="https://pinturasespecializadas.lumbre.lat/object/albaranes-facturas-y-datos-de-cliente"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firmar-o-comunicar5.jpg"/>
  <Relationship Id="rId3" Type="http://schemas.openxmlformats.org/officeDocument/2006/relationships/hyperlink" Target="https://pinturasespecializadas.lumbre.lat/object/albaranes-facturas-y-datos-de-cliente" TargetMode="External"/>
  <Relationship Id="rId4" Type="http://schemas.openxmlformats.org/officeDocument/2006/relationships/hyperlink" Target="https://pinturasespecializadas.lumbre.lat/object/albaranes-facturas-y-datos-de-cliente"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hyperlink" Target="https://pinturasespecializadas.lumbre.lat/object/albaranes-facturas-y-datos-de-cliente" TargetMode="External"/>
  <Relationship Id="rId4"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lbaranes-facturas-y-datos-de-cliente" TargetMode="External"/>
  <Relationship Id="rId3" Type="http://schemas.openxmlformats.org/officeDocument/2006/relationships/notesSlide" Target="../notesSlides/notesSlide9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lbara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actu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a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en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albaranes-facturas-y-datos-de-cliente"/>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la coherencia entre presupuesto, albarán y factura: mismas referencias, mismas cantidades, mismo precio y mismos datos de cliente. Detectar discrepancias antes de firmar y comunicarlas, distinguir el cliente que compra del destinatario de la entrega y saber qué documento se rectifica cuando algo ya está emiti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o objeto del curso C03: los tres documentos del pedido. Qué es cada uno, cuándo se emite, cómo se comprueban los cuatro puntos de coherencia —referencias, cantidades, precio y datos de cliente— y cómo se resuelven las discrepancias antes de firmar o de pagar. Incluye un segundo ejemplo resuelto y el registro de la comprobación.]]></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lbarán · factura · presupuesto · discrepancias · documentos · datos de cliente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baranes, facturas y datos de cliente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jueves por la mañana, en el mostrador de la tienda del centro, se cierra una venta a una clienta que paga con tarjeta. El presupuesto que se le pasó el lunes dice tres botes de la referencia B-204 de 4 L y un total de 87,50 € con el impuesto incluido. El albarán del día anterior dice tres botes, la misma referencia y la firma de la Sra. García. La factura se emite el mismo día y también dice tres botes... y 95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baranes, facturas y datos de cliente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son 7,50 € y ninguna de las dos mujeres sabe por qué. Puede ser un precio que cambió, una cantidad que se leyó mal, un formato distinto o un impuesto aplicado como si el cliente fuera otro. También puede ser algo tan sencillo como que el presupuesto se emitió con un precio viejo. Lo que no puede ser es que la diferencia se descubra al cobr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baranes, facturas y datos de cliente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a comprobar los tres documentos entre sí —referencias, cantidades, precio y datos de cliente— antes de firmar o de pagar, y a comunicar la diferencia sin acusar a nadie. Todos los clientes, referencias, fechas e importes que aparecen son ficticios y sirven para practicar: no son datos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baranes, facturas y datos de cliente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9]]></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robar la coherencia entre presupuesto, albarán y factura: mismas referencias, mismas cantidades, mismo precio y mismos datos de cliente. Detectar discrepancias antes de firmar y comunicarlas, distinguir el cliente que compra del destinatario de la entrega y saber qué documento se rectifica cuando algo ya está emitido.]]></a:t>
            </a:r>
          </a:p>
        </p:txBody>
      </p:sp>
      <p:sp>
        <p:nvSpPr>
          <p:cNvPr id="11" name=""/>
          <p:cNvSpPr txBox="1"/>
          <p:nvPr/>
        </p:nvSpPr>
        <p:spPr>
          <a:xfrm>
            <a:off x="514350" y="35814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el documento citado, en la normativa general o en el procedimiento inter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baranes, facturas y datos de cliente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de comprobación y de comunicación de discrepancias que se trabaja en el sector; no es, por sí solo, una política de Pinturas Especializad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el formato de los documentos, el momento de emisión, la rectificación y los datos obligatorios; los confirma direcció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os clientes, las referencias, las fechas y los importes marcados como ficticios sirven para practicar; no son datos reales ni precios de la empre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baranes, facturas y datos de cliente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9]]></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formato oficial del albarán y de la factura de Pinturas Especializadas y el sistema de emisión: qué campos llevan y quién los vali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baranes, facturas y datos de cliente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9]]></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vigencia real del presupuesto (los 30 días del ejemplo son ficticios) y quién puede ampliarla. El momento de emisión de la factura: al cobrar o a cierre de mes, y qué documento se emite en cada caso. Qué se hace con una factura ya emitida: qué rectificación se emite, en qué plazo y con qué requisitos.]]></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datos de cliente son obligatorios en cada documento y cómo se verifican antes de factur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documentos, tres funcion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edido genera tres documentos: ]]></a:t>
            </a:r>
            <a:r>
              <a:rPr lang="en-US" b="1"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barán]]></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factura]]></a:t>
            </a:r>
            <a:r>
              <a:rPr lang="en-US" strike="noStrike" sz="2100" spc="0" u="none" cap="none">
                <a:solidFill>
                  <a:srgbClr val="1B2438">
                    <a:alpha val="100000"/>
                  </a:srgbClr>
                </a:solidFill>
                <a:latin typeface="Calibri"/>
              </a:rPr>
              <a:t><![CDATA[. Cada uno tiene una función distinta y los tres deben decir lo mismo: mismas referencias, mismas cantidades, mismo precio.]]></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es una propuesta: dice cuánto costará el pedido si se acepta. Su vigencia la fija la empresa —en el ejemplo de esta lección se supone de treinta días, una cifra ficticia de práctica— y puede cambiar si cambian las condicion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documentos, tres funcion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albarán]]></a:t>
            </a:r>
            <a:r>
              <a:rPr lang="en-US" strike="noStrike" sz="2100" spc="0" u="none" cap="none">
                <a:solidFill>
                  <a:srgbClr val="1B2438">
                    <a:alpha val="100000"/>
                  </a:srgbClr>
                </a:solidFill>
                <a:latin typeface="Calibri"/>
              </a:rPr>
              <a:t><![CDATA[ es una prueba: dice qué se entregó, cuándo y quién lo recibió. Se firma al recibir y queda como constancia de que el material llegó.]]></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factura]]></a:t>
            </a:r>
            <a:r>
              <a:rPr lang="en-US" strike="noStrike" sz="2100" spc="0" u="none" cap="none">
                <a:solidFill>
                  <a:srgbClr val="1B2438">
                    <a:alpha val="100000"/>
                  </a:srgbClr>
                </a:solidFill>
                <a:latin typeface="Calibri"/>
              </a:rPr>
              <a:t><![CDATA[ es una obligación: dice cuánto se debe pagar. Emite al cobrar o al cierre del mes, según el procedimiento de la empresa, y es el documento que hace exigible el pago. Lo que la factura deba cumplir por ley lo fija la normativa y el procedimiento: esta lección no reinterpreta ni una cosa ni la otra. Lo que sí enseña es a comprobar que la factura coincide con lo entreg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documentos, tres funcion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detalle que explica por qué los tres tienen que ir juntos: ]]></a:t>
            </a:r>
            <a:r>
              <a:rPr lang="en-US" b="1" strike="noStrike" sz="2100" spc="0" u="none" cap="none">
                <a:solidFill>
                  <a:srgbClr val="1B2438">
                    <a:alpha val="100000"/>
                  </a:srgbClr>
                </a:solidFill>
                <a:latin typeface="Calibri"/>
              </a:rPr>
              <a:t><![CDATA[el presupuesto y el albarán son documentos de la operación; la factura es un documento del cobro]]></a:t>
            </a:r>
            <a:r>
              <a:rPr lang="en-US" strike="noStrike" sz="2100" spc="0" u="none" cap="none">
                <a:solidFill>
                  <a:srgbClr val="1B2438">
                    <a:alpha val="100000"/>
                  </a:srgbClr>
                </a:solidFill>
                <a:latin typeface="Calibri"/>
              </a:rPr>
              <a:t><![CDATA[. Por eso una factura puede emitirse días después de la entrega y por eso su contenido se compara con el albarán, no con la memoria de quien cobr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documentos, tres funciones]]></a:t>
            </a:r>
          </a:p>
        </p:txBody>
      </p:sp>
      <p:pic>
        <p:nvPicPr>
          <p:cNvPr id="3" name="" descr="Tres tarjetas: presupuesto, albarán y factura, con lo que dice cada uno, lo que prueba y lo que no dice.">
            <a:hlinkClick r:id="rId3" tooltip="Tres tarjetas: presupuesto, albarán y factura, con lo que dice cada uno, lo que prueba y lo que no dice."/>
          </p:cNvPr>
          <p:cNvPicPr>
            <a:picLocks noChangeAspect="1"/>
          </p:cNvPicPr>
          <p:nvPr>
            <p:ph type="pic" idx="1"/>
          </p:nvPr>
        </p:nvPicPr>
        <p:blipFill>
          <a:blip r:embed="rId2"/>
          <a:stretch>
            <a:fillRect/>
          </a:stretch>
        </p:blipFill>
        <p:spPr>
          <a:xfrm>
            <a:off x="952500" y="1257300"/>
            <a:ext cx="72390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documento prueba una cosa distinta. Lo que no dice también es parte de su fun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lbaranes-facturas-y-datos-de-cliente"/>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documentos, tres fun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documentos del pedido. La columna de ejemplo es ficticia y sirve para ver el nivel de detal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9]]></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657350"/>
                <a:gridCol w="1600200"/>
                <a:gridCol w="2647950"/>
                <a:gridCol w="2209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ocu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se e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 de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confirmar 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va a cobrar si se acep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entregar el ma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e recibió lo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ligación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cobrar o al mes, según el proce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e debe pagar lo entre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Tres documentos, tres funcion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ocumento prueba que se entregó el materi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supuest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barán]]></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actur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ingun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oherencia entre documen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documentos deben ser ]]></a:t>
            </a:r>
            <a:r>
              <a:rPr lang="en-US" b="1" strike="noStrike" sz="2100" spc="0" u="none" cap="none">
                <a:solidFill>
                  <a:srgbClr val="1B2438">
                    <a:alpha val="100000"/>
                  </a:srgbClr>
                </a:solidFill>
                <a:latin typeface="Calibri"/>
              </a:rPr>
              <a:t><![CDATA[coherentes]]></a:t>
            </a:r>
            <a:r>
              <a:rPr lang="en-US" strike="noStrike" sz="2100" spc="0" u="none" cap="none">
                <a:solidFill>
                  <a:srgbClr val="1B2438">
                    <a:alpha val="100000"/>
                  </a:srgbClr>
                </a:solidFill>
                <a:latin typeface="Calibri"/>
              </a:rPr>
              <a:t><![CDATA[: lo que dice el presupuesto debe coincidir con lo que dice el albarán y con lo que dice la factura. Si no coincide, hay una discrepancia.]]></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comprobaciones antes de firmar o pagar: ]]></a:t>
            </a:r>
            <a:r>
              <a:rPr lang="en-US" b="1" strike="noStrike" sz="2100" spc="0" u="none" cap="none">
                <a:solidFill>
                  <a:srgbClr val="1B2438">
                    <a:alpha val="100000"/>
                  </a:srgbClr>
                </a:solidFill>
                <a:latin typeface="Calibri"/>
              </a:rPr>
              <a:t><![CDATA[mismas referencias]]></a:t>
            </a:r>
            <a:r>
              <a:rPr lang="en-US" strike="noStrike" sz="2100" spc="0" u="none" cap="none">
                <a:solidFill>
                  <a:srgbClr val="1B2438">
                    <a:alpha val="100000"/>
                  </a:srgbClr>
                </a:solidFill>
                <a:latin typeface="Calibri"/>
              </a:rPr>
              <a:t><![CDATA[ (el código del producto), ]]></a:t>
            </a:r>
            <a:r>
              <a:rPr lang="en-US" b="1" strike="noStrike" sz="2100" spc="0" u="none" cap="none">
                <a:solidFill>
                  <a:srgbClr val="1B2438">
                    <a:alpha val="100000"/>
                  </a:srgbClr>
                </a:solidFill>
                <a:latin typeface="Calibri"/>
              </a:rPr>
              <a:t><![CDATA[mismas cantidades]]></a:t>
            </a:r>
            <a:r>
              <a:rPr lang="en-US" strike="noStrike" sz="2100" spc="0" u="none" cap="none">
                <a:solidFill>
                  <a:srgbClr val="1B2438">
                    <a:alpha val="100000"/>
                  </a:srgbClr>
                </a:solidFill>
                <a:latin typeface="Calibri"/>
              </a:rPr>
              <a:t><![CDATA[ (cuántas unidades), ]]></a:t>
            </a:r>
            <a:r>
              <a:rPr lang="en-US" b="1" strike="noStrike" sz="2100" spc="0" u="none" cap="none">
                <a:solidFill>
                  <a:srgbClr val="1B2438">
                    <a:alpha val="100000"/>
                  </a:srgbClr>
                </a:solidFill>
                <a:latin typeface="Calibri"/>
              </a:rPr>
              <a:t><![CDATA[mismo precio]]></a:t>
            </a:r>
            <a:r>
              <a:rPr lang="en-US" strike="noStrike" sz="2100" spc="0" u="none" cap="none">
                <a:solidFill>
                  <a:srgbClr val="1B2438">
                    <a:alpha val="100000"/>
                  </a:srgbClr>
                </a:solidFill>
                <a:latin typeface="Calibri"/>
              </a:rPr>
              <a:t><![CDATA[ (el total) y ]]></a:t>
            </a:r>
            <a:r>
              <a:rPr lang="en-US" b="1" strike="noStrike" sz="2100" spc="0" u="none" cap="none">
                <a:solidFill>
                  <a:srgbClr val="1B2438">
                    <a:alpha val="100000"/>
                  </a:srgbClr>
                </a:solidFill>
                <a:latin typeface="Calibri"/>
              </a:rPr>
              <a:t><![CDATA[mismos datos de cliente]]></a:t>
            </a:r>
            <a:r>
              <a:rPr lang="en-US" strike="noStrike" sz="2100" spc="0" u="none" cap="none">
                <a:solidFill>
                  <a:srgbClr val="1B2438">
                    <a:alpha val="100000"/>
                  </a:srgbClr>
                </a:solidFill>
                <a:latin typeface="Calibri"/>
              </a:rPr>
              <a:t><![CDATA[ (nombre, NIF y direc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oherencia entre documen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regla de método detrás de las cuatro: se comparan ]]></a:t>
            </a:r>
            <a:r>
              <a:rPr lang="en-US" b="1" strike="noStrike" sz="2100" spc="0" u="none" cap="none">
                <a:solidFill>
                  <a:srgbClr val="1B2438">
                    <a:alpha val="100000"/>
                  </a:srgbClr>
                </a:solidFill>
                <a:latin typeface="Calibri"/>
              </a:rPr>
              <a:t><![CDATA[los documentos entre sí]]></a:t>
            </a:r>
            <a:r>
              <a:rPr lang="en-US" strike="noStrike" sz="2100" spc="0" u="none" cap="none">
                <a:solidFill>
                  <a:srgbClr val="1B2438">
                    <a:alpha val="100000"/>
                  </a:srgbClr>
                </a:solidFill>
                <a:latin typeface="Calibri"/>
              </a:rPr>
              <a:t><![CDATA[, no con la memoria. No se pregunta «¿cuántos botes le llevé?», que es una pregunta de memoria, sino «¿qué dice el albarán y qué dice la factura?», que es una pregunta de papel. La memoria del mostrador es la fuente que más se equivoca y la más difícil de corregir despué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oherencia entre documentos]]></a:t>
            </a:r>
          </a:p>
        </p:txBody>
      </p:sp>
      <p:pic>
        <p:nvPicPr>
          <p:cNvPr id="3" name="" descr="Matriz con las cuatro comprobaciones de coherencia: referencias, cantidades, precio y datos de cliente, con qué se compara, un ejemplo y qué se hace.">
            <a:hlinkClick r:id="rId3" tooltip="Matriz con las cuatro comprobaciones de coherencia: referencias, cantidades, precio y datos de cliente, con qué se compara, un ejemplo y qué se hace."/>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cuatro comprobaciones se hacen siempre en el mismo orden. El orden evita que se discuta el precio antes de contar los bot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lbaranes-facturas-y-datos-de-cliente"/>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oherencia entre documen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ERENCIAS: el código del producto es el mismo en los tres documentos. No se acepta «es lo mismo» si el código cambi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NTIDADES: el número de unidades es el mismo. Si el presupuesto dice 3 y el albarán dice 2, falta un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el total es el mismo. Si el presupuesto dice 87,50 € y la factura dice 95 €, hay una diferenci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TOS DE CLIENTE: nombre, NIF y dirección son los mismos. Si cambian, la factura va a nombre de quien no 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oherencia entre documentos · Ejemplo resuelto: comprobación de coherenci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supuesto]]></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3 botes B-204 4L, total 87,50€ IVA incluido, validez 30 dí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oherencia entre documentos · Ejemplo resuelto: comprobación de coherenci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barán]]></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3 botes B-204 4L, entregado 22/10, firma: Sra. Garcí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oherencia entre documentos · Ejemplo resuelto: comprobación de coherenci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actura]]></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3 botes B-204 4L, total 87,50€ IVA incluido, cliente: Sra. Garcí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oherencia entre documentos · Ejemplo resuelto: comprobación de coherenci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oba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erencias: OK. Cantidades: OK. Precio: OK. Datos cliente: OK. Se puede firmar y pag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Coherencia entre documento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tres documentos son: ___, albarán y ___. Deben tener las mismas ___ y las mismas cantidad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iscrepancias: cómo se resuelv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iscrepancia no es un error grave: es una ]]></a:t>
            </a:r>
            <a:r>
              <a:rPr lang="en-US" b="1" strike="noStrike" sz="2100" spc="0" u="none" cap="none">
                <a:solidFill>
                  <a:srgbClr val="1B2438">
                    <a:alpha val="100000"/>
                  </a:srgbClr>
                </a:solidFill>
                <a:latin typeface="Calibri"/>
              </a:rPr>
              <a:t><![CDATA[diferencia entre documentos]]></a:t>
            </a:r>
            <a:r>
              <a:rPr lang="en-US" strike="noStrike" sz="2100" spc="0" u="none" cap="none">
                <a:solidFill>
                  <a:srgbClr val="1B2438">
                    <a:alpha val="100000"/>
                  </a:srgbClr>
                </a:solidFill>
                <a:latin typeface="Calibri"/>
              </a:rPr>
              <a:t><![CDATA[ que hay que resolver antes de firmar. Cuatro casos habituales: cantidad distinta, precio distinto, referencia distinta o falta un documento.]]></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s simple: ]]></a:t>
            </a:r>
            <a:r>
              <a:rPr lang="en-US" b="1" strike="noStrike" sz="2100" spc="0" u="none" cap="none">
                <a:solidFill>
                  <a:srgbClr val="1B2438">
                    <a:alpha val="100000"/>
                  </a:srgbClr>
                </a:solidFill>
                <a:latin typeface="Calibri"/>
              </a:rPr>
              <a:t><![CDATA[ninguna discrepancia se firma sin resolver]]></a:t>
            </a:r>
            <a:r>
              <a:rPr lang="en-US" strike="noStrike" sz="2100" spc="0" u="none" cap="none">
                <a:solidFill>
                  <a:srgbClr val="1B2438">
                    <a:alpha val="100000"/>
                  </a:srgbClr>
                </a:solidFill>
                <a:latin typeface="Calibri"/>
              </a:rPr>
              <a:t><![CDATA[. Si el albarán dice 2 y el pedido dice 3, se comunica antes de firmar. Si la factura dice 95 € y el presupuesto dice 87,50 €, se pide rectificación antes de pag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iscrepancias: cómo se resuelv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matiz que vale la pena: ]]></a:t>
            </a:r>
            <a:r>
              <a:rPr lang="en-US" b="1" strike="noStrike" sz="2100" spc="0" u="none" cap="none">
                <a:solidFill>
                  <a:srgbClr val="1B2438">
                    <a:alpha val="100000"/>
                  </a:srgbClr>
                </a:solidFill>
                <a:latin typeface="Calibri"/>
              </a:rPr>
              <a:t><![CDATA[comunicar una discrepancia no es acusar a nadie]]></a:t>
            </a:r>
            <a:r>
              <a:rPr lang="en-US" strike="noStrike" sz="2100" spc="0" u="none" cap="none">
                <a:solidFill>
                  <a:srgbClr val="1B2438">
                    <a:alpha val="100000"/>
                  </a:srgbClr>
                </a:solidFill>
                <a:latin typeface="Calibri"/>
              </a:rPr>
              <a:t><![CDATA[. Se comunica el hecho y se pide la solución, sin atribuir el fallo. «El total del albarán no coincide con el presupuesto: son 7,50 € de diferencia» es un dato. «Alguien ha aplicado mal el precio» es una acusación que además suele ser falsa, porque casi siempre la causa es un proceso, no una perso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iscrepancias: cómo se resuelven]]></a:t>
            </a:r>
          </a:p>
        </p:txBody>
      </p:sp>
      <p:pic>
        <p:nvPicPr>
          <p:cNvPr id="3" name="" descr="Comparación entre firmar el albarán con la diferencia dentro y comunicar la discrepancia antes de firmar, con el resultado de cada caso.">
            <a:hlinkClick r:id="rId3" tooltip="Comparación entre firmar el albarán con la diferencia dentro y comunicar la discrepancia antes de firmar, con el resultado de cada caso."/>
          </p:cNvPr>
          <p:cNvPicPr>
            <a:picLocks noChangeAspect="1"/>
          </p:cNvPicPr>
          <p:nvPr>
            <p:ph type="pic" idx="1"/>
          </p:nvPr>
        </p:nvPicPr>
        <p:blipFill>
          <a:blip r:embed="rId2"/>
          <a:stretch>
            <a:fillRect/>
          </a:stretch>
        </p:blipFill>
        <p:spPr>
          <a:xfrm>
            <a:off x="1209675" y="1257300"/>
            <a:ext cx="6724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diferencia no desaparece por firmarla: sale más tarde, cuando ya es una factu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lbaranes-facturas-y-datos-de-cliente"/>
              </a:rPr>
              <a:t><![CDATA[Ver imagen original en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iscrepancias: cómo se resuelv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9]]></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de discrepanci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una diferencia entre el presupuesto y la factura: el precio no coincide. ¿Puedes rectificar la factura antes de que la pague?» Esa frase comunica el problema sin acusar y pide solución antes de cerr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iscrepancias: cómo se resuelv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crepancias habituales y cómo se resuelven. Lo que no se hace es la mitad de laless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00250"/>
                <a:gridCol w="3257550"/>
                <a:gridCol w="2857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screpa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 disti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munica antes de firmar el albará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firma «ya lo arreglare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isti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ide rectificación de la f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aga sin com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disti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mprueba cuál es la corre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acepta «es lo m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un 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ide antes de cerrar la 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cierra sin albarán fi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Discrepancias: cómo se resuelve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s frases incorrecta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uebo que las referencias coinciden en los tres document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irmo el albarán aunque falte un document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unico la discrepancia antes de pagar]]></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epto «es lo mismo» si el código camb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os datos de cliente: la cuarta comproba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primeras comprobaciones miran la mercancía. La cuarta mira ]]></a:t>
            </a:r>
            <a:r>
              <a:rPr lang="en-US" b="1" strike="noStrike" sz="2100" spc="0" u="none" cap="none">
                <a:solidFill>
                  <a:srgbClr val="1B2438">
                    <a:alpha val="100000"/>
                  </a:srgbClr>
                </a:solidFill>
                <a:latin typeface="Calibri"/>
              </a:rPr>
              <a:t><![CDATA[a quién]]></a:t>
            </a:r>
            <a:r>
              <a:rPr lang="en-US" strike="noStrike" sz="2100" spc="0" u="none" cap="none">
                <a:solidFill>
                  <a:srgbClr val="1B2438">
                    <a:alpha val="100000"/>
                  </a:srgbClr>
                </a:solidFill>
                <a:latin typeface="Calibri"/>
              </a:rPr>
              <a:t><![CDATA[ se le entrega y a quién se le cobra, y es la que más problemas genera porque es la más fácil de dar por buena.]]></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datos del cliente.]]></a:t>
            </a:r>
            <a:r>
              <a:rPr lang="en-US" strike="noStrike" sz="2100" spc="0" u="none" cap="none">
                <a:solidFill>
                  <a:srgbClr val="1B2438">
                    <a:alpha val="100000"/>
                  </a:srgbClr>
                </a:solidFill>
                <a:latin typeface="Calibri"/>
              </a:rPr>
              <a:t><![CDATA[ Nombre o razón social, identificación fiscal y dirección. Son los que van al presupuesto y a la factura: quién compra y quién pag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os datos de cliente: la cuarta comproba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9]]></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datos de la entrega.]]></a:t>
            </a:r>
            <a:r>
              <a:rPr lang="en-US" strike="noStrike" sz="2100" spc="0" u="none" cap="none">
                <a:solidFill>
                  <a:srgbClr val="1B2438">
                    <a:alpha val="100000"/>
                  </a:srgbClr>
                </a:solidFill>
                <a:latin typeface="Calibri"/>
              </a:rPr>
              <a:t><![CDATA[ Dónde se entrega y quién recibe. ]]></a:t>
            </a:r>
            <a:r>
              <a:rPr lang="en-US" b="1" strike="noStrike" sz="2100" spc="0" u="none" cap="none">
                <a:solidFill>
                  <a:srgbClr val="1B2438">
                    <a:alpha val="100000"/>
                  </a:srgbClr>
                </a:solidFill>
                <a:latin typeface="Calibri"/>
              </a:rPr>
              <a:t><![CDATA[No tienen por qué ser los mismos.]]></a:t>
            </a:r>
            <a:r>
              <a:rPr lang="en-US" strike="noStrike" sz="2100" spc="0" u="none" cap="none">
                <a:solidFill>
                  <a:srgbClr val="1B2438">
                    <a:alpha val="100000"/>
                  </a:srgbClr>
                </a:solidFill>
                <a:latin typeface="Calibri"/>
              </a:rPr>
              <a:t><![CDATA[ Un albarán puede llevar la dirección de una obra y la factura la del cliente que paga. Eso no es una discrepancia: es la diferencia entre el destinatario y el pagador, y por eso la comprobación correcta no es «los tres documentos son idénticos», sino «cada documento identifica a quien le correspond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os datos de cliente: la cuarta comproba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se comprueba antes de firmar.]]></a:t>
            </a:r>
            <a:r>
              <a:rPr lang="en-US" strike="noStrike" sz="2100" spc="0" u="none" cap="none">
                <a:solidFill>
                  <a:srgbClr val="1B2438">
                    <a:alpha val="100000"/>
                  </a:srgbClr>
                </a:solidFill>
                <a:latin typeface="Calibri"/>
              </a:rPr>
              <a:t><![CDATA[ Un documento con datos que no son los del cliente se corrige después, y cada corrección retrasa el cobro y multiplica los papeles. Comprobar antes de firmar es una operación de treinta segundos; corregir después es un expediente.]]></a:t>
            </a:r>
          </a:p>
        </p:txBody>
      </p:sp>
      <p:sp>
        <p:nvSpPr>
          <p:cNvPr id="9" name=""/>
          <p:cNvSpPr txBox="1"/>
          <p:nvPr/>
        </p:nvSpPr>
        <p:spPr>
          <a:xfrm>
            <a:off x="514350" y="29146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inimización.]]></a:t>
            </a:r>
            <a:r>
              <a:rPr lang="en-US" strike="noStrike" sz="2100" spc="0" u="none" cap="none">
                <a:solidFill>
                  <a:srgbClr val="1B2438">
                    <a:alpha val="100000"/>
                  </a:srgbClr>
                </a:solidFill>
                <a:latin typeface="Calibri"/>
              </a:rPr>
              <a:t><![CDATA[ Se recoge y se anota lo que la operación necesita. Los tres documentos no son un sitio para guardar datos de más: lo que no hace falta para la entrega ni para la factura, no se escrib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os datos de cliente: la cuarta comproba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atos son obligatorios en cada documento, con qué autorización puede figurar un destinatario distinto del pagador y cómo se verifica la identificación fiscal antes de emitir: eso lo confirma dirección, y esta lección no lo inventa. Lo que sí se enseña es la ]]></a:t>
            </a:r>
            <a:r>
              <a:rPr lang="en-US" b="1" strike="noStrike" sz="2100" spc="0" u="none" cap="none">
                <a:solidFill>
                  <a:srgbClr val="1B2438">
                    <a:alpha val="100000"/>
                  </a:srgbClr>
                </a:solidFill>
                <a:latin typeface="Calibri"/>
              </a:rPr>
              <a:t><![CDATA[pregunta de control]]></a:t>
            </a:r>
            <a:r>
              <a:rPr lang="en-US" strike="noStrike" sz="2100" spc="0" u="none" cap="none">
                <a:solidFill>
                  <a:srgbClr val="1B2438">
                    <a:alpha val="100000"/>
                  </a:srgbClr>
                </a:solidFill>
                <a:latin typeface="Calibri"/>
              </a:rPr>
              <a:t><![CDATA[: ¿este documento identifica a quien tiene que identific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Los datos de cliente: la cuarta 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lbarán va a nombre de una constructora y la factura, a nombre del cliente final, con direcciones distintas. ¿Qué hay que hacer?]]></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una discrepancia: los tres documentos deben llevar exactamente los mismos datos.]]></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inguna: si el total y las referencias coinciden, los datos pueden ser distint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9]]></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stinguir el cliente que compra y paga del destinatario de la entrega, y comprobar que cada documento identifica a quien le corresponde.]]></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una rectificación para que los dos documentos lleven la dirección de la ob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uándo se emite cada documen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de los tres documentos no es un capricho: cada uno se emite cuando hay algo que probar.]]></a:t>
            </a:r>
          </a:p>
        </p:txBody>
      </p:sp>
      <p:sp>
        <p:nvSpPr>
          <p:cNvPr id="8" name=""/>
          <p:cNvSpPr txBox="1"/>
          <p:nvPr/>
        </p:nvSpPr>
        <p:spPr>
          <a:xfrm>
            <a:off x="514350" y="1952625"/>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resupuesto, antes de confirmar el pedido.]]></a:t>
            </a:r>
            <a:r>
              <a:rPr lang="en-US" strike="noStrike" sz="2100" spc="0" u="none" cap="none">
                <a:solidFill>
                  <a:srgbClr val="1B2438">
                    <a:alpha val="100000"/>
                  </a:srgbClr>
                </a:solidFill>
                <a:latin typeface="Calibri"/>
              </a:rPr>
              <a:t><![CDATA[ Es la propuesta que el cliente acepta. Si se emite después, ya no es una propuesta: es un recibo. En su encabezamiento van los datos del cliente, las referencias, las cantidades y el total, y su vigencia la fija la empresa (treinta días en el ejemplo, cifra ficticia de práctic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uándo se emite cada documen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lbarán, al entregar el material.]]></a:t>
            </a:r>
            <a:r>
              <a:rPr lang="en-US" strike="noStrike" sz="2100" spc="0" u="none" cap="none">
                <a:solidFill>
                  <a:srgbClr val="1B2438">
                    <a:alpha val="100000"/>
                  </a:srgbClr>
                </a:solidFill>
                <a:latin typeface="Calibri"/>
              </a:rPr>
              <a:t><![CDATA[ Es el momento en que alguien recibe. Se firma en la entrega y con esa firma queda constancia de qué llegó, cuándo y en manos de quién. ]]></a:t>
            </a:r>
            <a:r>
              <a:rPr lang="en-US" b="1" strike="noStrike" sz="2100" spc="0" u="none" cap="none">
                <a:solidFill>
                  <a:srgbClr val="1B2438">
                    <a:alpha val="100000"/>
                  </a:srgbClr>
                </a:solidFill>
                <a:latin typeface="Calibri"/>
              </a:rPr>
              <a:t><![CDATA[Si no hay albarán firmado, la entrega no está documentada]]></a:t>
            </a:r>
            <a:r>
              <a:rPr lang="en-US" strike="noStrike" sz="2100" spc="0" u="none" cap="none">
                <a:solidFill>
                  <a:srgbClr val="1B2438">
                    <a:alpha val="100000"/>
                  </a:srgbClr>
                </a:solidFill>
                <a:latin typeface="Calibri"/>
              </a:rPr>
              <a:t><![CDATA[, y eso hay que comprobarlo antes de cerrar la recepción, no después.]]></a:t>
            </a:r>
          </a:p>
        </p:txBody>
      </p:sp>
      <p:sp>
        <p:nvSpPr>
          <p:cNvPr id="9" name=""/>
          <p:cNvSpPr txBox="1"/>
          <p:nvPr/>
        </p:nvSpPr>
        <p:spPr>
          <a:xfrm>
            <a:off x="514350" y="291465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factura, al cobrar o al cierre del mes]]></a:t>
            </a:r>
            <a:r>
              <a:rPr lang="en-US" strike="noStrike" sz="2100" spc="0" u="none" cap="none">
                <a:solidFill>
                  <a:srgbClr val="1B2438">
                    <a:alpha val="100000"/>
                  </a:srgbClr>
                </a:solidFill>
                <a:latin typeface="Calibri"/>
              </a:rPr>
              <a:t><![CDATA[, según el procedimiento de la empresa. Emite contra lo entregado: por eso se compara con el albarán y no con el presupuesto, que es una propuesta de precio y puede haber cambiado por motivos que no están en la factu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uándo se emite cada documen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secuencia práctica: ]]></a:t>
            </a:r>
            <a:r>
              <a:rPr lang="en-US" b="1" strike="noStrike" sz="2100" spc="0" u="none" cap="none">
                <a:solidFill>
                  <a:srgbClr val="1B2438">
                    <a:alpha val="100000"/>
                  </a:srgbClr>
                </a:solidFill>
                <a:latin typeface="Calibri"/>
              </a:rPr>
              <a:t><![CDATA[la fecha del albarán es la que ordena la factura]]></a:t>
            </a:r>
            <a:r>
              <a:rPr lang="en-US" strike="noStrike" sz="2100" spc="0" u="none" cap="none">
                <a:solidFill>
                  <a:srgbClr val="1B2438">
                    <a:alpha val="100000"/>
                  </a:srgbClr>
                </a:solidFill>
                <a:latin typeface="Calibri"/>
              </a:rPr>
              <a:t><![CDATA[. Si el material se entregó el 22 y la factura se emite el 30, hay que poder explicar ese hueco. Si no se puede, la fecha está mal puesta y hay que corregirla antes de emiti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Cuándo se emite cada docum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tres documentos en el orden en que se emiten en un pedid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lbarán: se firma al entregar el material.]]></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ctura: se emite al cobrar o al cierre del mes.]]></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supuesto: se envía la propuesta de precio al clien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Segundo ejemplo resuelto: la discrepancia que aparece al factu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olvemos al caso del principio: el presupuesto dice 87,50 € y la factura dice 95 €. La diferencia es de 7,50 € y nadie sabe todavía de dónde sale. Lo que hace el método es ]]></a:t>
            </a:r>
            <a:r>
              <a:rPr lang="en-US" b="1" strike="noStrike" sz="2100" spc="0" u="none" cap="none">
                <a:solidFill>
                  <a:srgbClr val="1B2438">
                    <a:alpha val="100000"/>
                  </a:srgbClr>
                </a:solidFill>
                <a:latin typeface="Calibri"/>
              </a:rPr>
              <a:t><![CDATA[no discutir el importe hasta saber qué documento no cuadra]]></a:t>
            </a:r>
            <a:r>
              <a:rPr lang="en-US" strike="noStrike" sz="2100" spc="0" u="none" cap="none">
                <a:solidFill>
                  <a:srgbClr val="1B2438">
                    <a:alpha val="100000"/>
                  </a:srgbClr>
                </a:solidFill>
                <a:latin typeface="Calibri"/>
              </a:rPr>
              <a:t><![CDATA[, y eso tiene un ord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Segundo ejemplo resuelto: la discrepancia que aparece al factu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se comparan las tres cosas que pueden haber cambiado: las ]]></a:t>
            </a:r>
            <a:r>
              <a:rPr lang="en-US" b="1" strike="noStrike" sz="2100" spc="0" u="none" cap="none">
                <a:solidFill>
                  <a:srgbClr val="1B2438">
                    <a:alpha val="100000"/>
                  </a:srgbClr>
                </a:solidFill>
                <a:latin typeface="Calibri"/>
              </a:rPr>
              <a:t><![CDATA[referencias]]></a:t>
            </a:r>
            <a:r>
              <a:rPr lang="en-US" strike="noStrike" sz="2100" spc="0" u="none" cap="none">
                <a:solidFill>
                  <a:srgbClr val="1B2438">
                    <a:alpha val="100000"/>
                  </a:srgbClr>
                </a:solidFill>
                <a:latin typeface="Calibri"/>
              </a:rPr>
              <a:t><![CDATA[ (¿los dos botes de la factura son los B-204 de 4 L?), las ]]></a:t>
            </a:r>
            <a:r>
              <a:rPr lang="en-US" b="1" strike="noStrike" sz="2100" spc="0" u="none" cap="none">
                <a:solidFill>
                  <a:srgbClr val="1B2438">
                    <a:alpha val="100000"/>
                  </a:srgbClr>
                </a:solidFill>
                <a:latin typeface="Calibri"/>
              </a:rPr>
              <a:t><![CDATA[cantidades]]></a:t>
            </a:r>
            <a:r>
              <a:rPr lang="en-US" strike="noStrike" sz="2100" spc="0" u="none" cap="none">
                <a:solidFill>
                  <a:srgbClr val="1B2438">
                    <a:alpha val="100000"/>
                  </a:srgbClr>
                </a:solidFill>
                <a:latin typeface="Calibri"/>
              </a:rPr>
              <a:t><![CDATA[ (¿siguen siendo tres?) y el ]]></a:t>
            </a:r>
            <a:r>
              <a:rPr lang="en-US" b="1"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el total de la factura sale de las líneas de la factura o de una línea que no está en el presupuesto?). Solo después, y solo si el problema está en el total, se habla de rectificar. Un 7,50 € de diferencia que en realidad son tres botes de otro formato no se arregla con una rectificación: se arregla con un albarán que diga lo que se entregó.]]></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Segundo ejemplo resuelto: la discrepancia que aparece al facturar · La discrepancia que aparece al facturar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hecho]]></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upuesto: 3 botes B-204 4 L, 87,50 €. Factura: 3 botes B-204 4 L, 95 €. Diferencia: 7,50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Segundo ejemplo resuelto: la discrepancia que aparece al facturar · La discrepancia que aparece al facturar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imera comprobación]]></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erencias: las dos líneas dicen B-204 de 4 L. Cantidades: las dos dicen 3 botes. Los documentos son idénticos en e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Segundo ejemplo resuelto: la discrepancia que aparece al facturar · La discrepancia que aparece al facturar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gunda comprobación]]></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desglosa el total de la factura línea a línea. Aparece una línea de 7,50 € que no está en el presupuesto: un portes que se añadió.]]></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Segundo ejemplo resuelto: la discrepancia que aparece al facturar · La discrepancia que aparece al facturar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tercera comproba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regunta al cliente si el porte estaba incluido en el total que se le dijo. En este caso, no: era un servicio adicional que no estaba en el presupues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Segundo ejemplo resuelto: la discrepancia que aparece al facturar · La discrepancia que aparece al facturar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error de la factura: es un concepto que faltaba en el presupuesto. Se explica al cliente, se decide con él y se ano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Segundo ejemplo resuelto: la discrepancia que aparece al facturar · La discrepancia que aparece al facturar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not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su causa (un porte no presupuestado), la decisión tomada y la fecha. Si no se anota, el mismo caso vuelve en la siguiente factu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Segundo ejemplo resuelto: la discrepancia que aparece al factur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total de la factura no coincide con el del presupuesto, la solución es pedir siempre una rectificación de la factu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s errores que se pagan sol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s errores se repiten porque el mostrador es un sitio con prisa, y porque casi todos son ]]></a:t>
            </a:r>
            <a:r>
              <a:rPr lang="en-US" b="1" strike="noStrike" sz="2100" spc="0" u="none" cap="none">
                <a:solidFill>
                  <a:srgbClr val="1B2438">
                    <a:alpha val="100000"/>
                  </a:srgbClr>
                </a:solidFill>
                <a:latin typeface="Calibri"/>
              </a:rPr>
              <a:t><![CDATA[decisiones que se pueden revisar en treinta segundos]]></a:t>
            </a:r>
            <a:r>
              <a:rPr lang="en-US" strike="noStrike" sz="2100" spc="0" u="none" cap="none">
                <a:solidFill>
                  <a:srgbClr val="1B2438">
                    <a:alpha val="100000"/>
                  </a:srgbClr>
                </a:solidFill>
                <a:latin typeface="Calibri"/>
              </a:rPr>
              <a:t><![CDATA[. El problema es que nadie las revisa cuando hay cola.]]></a:t>
            </a:r>
          </a:p>
        </p:txBody>
      </p:sp>
      <p:sp>
        <p:nvSpPr>
          <p:cNvPr id="8" name=""/>
          <p:cNvSpPr txBox="1"/>
          <p:nvPr/>
        </p:nvSpPr>
        <p:spPr>
          <a:xfrm>
            <a:off x="514350" y="2609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rmar sin contar.]]></a:t>
            </a:r>
            <a:r>
              <a:rPr lang="en-US" strike="noStrike" sz="2100" spc="0" u="none" cap="none">
                <a:solidFill>
                  <a:srgbClr val="1B2438">
                    <a:alpha val="100000"/>
                  </a:srgbClr>
                </a:solidFill>
                <a:latin typeface="Calibri"/>
              </a:rPr>
              <a:t><![CDATA[ Es el más caro: si el albarán dice 2 y el material entregado son 3, la diferencia no la arregla nadie. Contar cuesta diez segundos; deshacerlo, un m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s errores que se pagan sol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eptar «es lo mismo».]]></a:t>
            </a:r>
            <a:r>
              <a:rPr lang="en-US" strike="noStrike" sz="2100" spc="0" u="none" cap="none">
                <a:solidFill>
                  <a:srgbClr val="1B2438">
                    <a:alpha val="100000"/>
                  </a:srgbClr>
                </a:solidFill>
                <a:latin typeface="Calibri"/>
              </a:rPr>
              <a:t><![CDATA[ Si el código cambia, es otro producto. Puede ser el mismo formato con otra referencia, o el mismo nombre con otro acabado. Lo que no puede ser es lo mismo y distinto a la vez.]]></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arar la factura con la memoria.]]></a:t>
            </a:r>
            <a:r>
              <a:rPr lang="en-US" strike="noStrike" sz="2100" spc="0" u="none" cap="none">
                <a:solidFill>
                  <a:srgbClr val="1B2438">
                    <a:alpha val="100000"/>
                  </a:srgbClr>
                </a:solidFill>
                <a:latin typeface="Calibri"/>
              </a:rPr>
              <a:t><![CDATA[ La memoria del cobro es la fuente que más se equivoca. La factura se compara con el albarán, que está en el papel.]]></a:t>
            </a:r>
          </a:p>
        </p:txBody>
      </p:sp>
      <p:sp>
        <p:nvSpPr>
          <p:cNvPr id="11" name=""/>
          <p:cNvSpPr txBox="1"/>
          <p:nvPr/>
        </p:nvSpPr>
        <p:spPr>
          <a:xfrm>
            <a:off x="514350" y="36195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195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errar la recepción sin albarán firmado.]]></a:t>
            </a:r>
            <a:r>
              <a:rPr lang="en-US" strike="noStrike" sz="2100" spc="0" u="none" cap="none">
                <a:solidFill>
                  <a:srgbClr val="1B2438">
                    <a:alpha val="100000"/>
                  </a:srgbClr>
                </a:solidFill>
                <a:latin typeface="Calibri"/>
              </a:rPr>
              <a:t><![CDATA[ Lo que no está firmado no está entregado, y lo que no está entregado no se puede facturar con limpiez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s errores que se pagan sol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undir el destinatario con el pagador.]]></a:t>
            </a:r>
            <a:r>
              <a:rPr lang="en-US" strike="noStrike" sz="2100" spc="0" u="none" cap="none">
                <a:solidFill>
                  <a:srgbClr val="1B2438">
                    <a:alpha val="100000"/>
                  </a:srgbClr>
                </a:solidFill>
                <a:latin typeface="Calibri"/>
              </a:rPr>
              <a:t><![CDATA[ No es un error, pero se detecta tarde si no se mira a quién va cada documento.]]></a:t>
            </a:r>
          </a:p>
        </p:txBody>
      </p:sp>
      <p:sp>
        <p:nvSpPr>
          <p:cNvPr id="9" name=""/>
          <p:cNvSpPr txBox="1"/>
          <p:nvPr/>
        </p:nvSpPr>
        <p:spPr>
          <a:xfrm>
            <a:off x="514350" y="19240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tificar a mano.]]></a:t>
            </a:r>
            <a:r>
              <a:rPr lang="en-US" strike="noStrike" sz="2100" spc="0" u="none" cap="none">
                <a:solidFill>
                  <a:srgbClr val="1B2438">
                    <a:alpha val="100000"/>
                  </a:srgbClr>
                </a:solidFill>
                <a:latin typeface="Calibri"/>
              </a:rPr>
              <a:t><![CDATA[ Una factura emitida no se corrige a bolígrafo: se rectifica con el documento que el procedimiento establezca. Los requisitos de esa rectificación los confirma direc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Los errores que se pagan sol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suelve antes de firm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cepta tal cua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albarán dice 2 botes, el pedido dice 3]]></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s referencias coinciden en los tres documentos]]></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factura dice 95€, el presupuesto dice 87,50€]]></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s datos del cliente son los mismo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esta lección no decid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a ]]></a:t>
            </a:r>
            <a:r>
              <a:rPr lang="en-US" b="1" strike="noStrike" sz="2100" spc="0" u="none" cap="none">
                <a:solidFill>
                  <a:srgbClr val="1B2438">
                    <a:alpha val="100000"/>
                  </a:srgbClr>
                </a:solidFill>
                <a:latin typeface="Calibri"/>
              </a:rPr>
              <a:t><![CDATA[comprobar y a comunicar]]></a:t>
            </a:r>
            <a:r>
              <a:rPr lang="en-US" strike="noStrike" sz="2100" spc="0" u="none" cap="none">
                <a:solidFill>
                  <a:srgbClr val="1B2438">
                    <a:alpha val="100000"/>
                  </a:srgbClr>
                </a:solidFill>
                <a:latin typeface="Calibri"/>
              </a:rPr>
              <a:t><![CDATA[. No decide qué formato tienen los documentos de Pinturas Especializadas, ni cuándo se emite cada uno, ni qué datos de cliente son obligatorios, ni qué se hace con una factura ya emitida, ni qué validez tiene un presupues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esta lección no decid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s datos son de dirección, y mientras no consten se escriben como pendientes. La diferencia es importante: una regla inventada sobre el formato de la factura o sobre los datos que hay que pedir produce exactamente el tipo de error que esta lección intenta evitar —una discrepancia detectada tarde, entre dos papeles que no cuadra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esta lección no decid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puede aprender ya es el método, y es lo que sobrevive cuando los datos cambian: comparar documentos entre sí y no con la memoria; comprobar en orden —referencias, cantidades, precio, datos—; no firmar con una diferencia dentro; comunicar el hecho sin acusar; y dejar por escrito qué se decidió y por qué.]]></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advertencia final: esta evaluación acredita el ]]></a:t>
            </a:r>
            <a:r>
              <a:rPr lang="en-US" b="1" strike="noStrike" sz="2100" spc="0" u="none" cap="none">
                <a:solidFill>
                  <a:srgbClr val="1B2438">
                    <a:alpha val="100000"/>
                  </a:srgbClr>
                </a:solidFill>
                <a:latin typeface="Calibri"/>
              </a:rPr>
              <a:t><![CDATA[conocimiento del método]]></a:t>
            </a:r>
            <a:r>
              <a:rPr lang="en-US" strike="noStrike" sz="2100" spc="0" u="none" cap="none">
                <a:solidFill>
                  <a:srgbClr val="1B2438">
                    <a:alpha val="100000"/>
                  </a:srgbClr>
                </a:solidFill>
                <a:latin typeface="Calibri"/>
              </a:rPr>
              <a:t><![CDATA[. El manejo real de la facturación, con su programa, sus impuestos y sus plazos, se verifica en el puesto, con alguien con experiencia miran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esta lección no decid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mato oficial del albarán y de la factura y quién valida sus camp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igencia real del presupuesto (los 30 días del ejemplo son ficticios) y quién puede ampliarl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mento de emisión de la factura: al cobrar o a cierre de me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ctificación se emite para una factura ya emitida, en qué plazo y con qué requisit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esta lección no decid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atos de cliente son obligatorios en cada documento y cómo se verifican antes de factur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Lo que esta lección no decid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datos NO lo decide esta lec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orden en que se comprueban las cuatro cosa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vigencia real del presupuesto de Pinturas Especializada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rase que comunica una discrepancia sin acusar.]]></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documento que prueba la entreg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coherencia document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bre cuando el pedido está cerrado y se rellena por documentos: una fila por documento, una columna por comprobación. La columna de ejemplo es ficticia y sirve para ver el nivel de detalle; no son datos de Pinturas Especializadas. Los campos definitivos dependen del procedimiento que confirme direc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coherencia document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comprobación. Las cuatro comprobaciones se hacen en orden y se anotan una por un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9]]></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409700"/>
                <a:gridCol w="1409700"/>
                <a:gridCol w="1304925"/>
                <a:gridCol w="857250"/>
                <a:gridCol w="1714500"/>
                <a:gridCol w="14192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ocu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ferenci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tida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s de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204 4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bo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7,5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ra. Garc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de la 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22/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204 4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bo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fija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ra. García y destino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incide: se 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9]]></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409700"/>
                <a:gridCol w="1409700"/>
                <a:gridCol w="1304925"/>
                <a:gridCol w="857250"/>
                <a:gridCol w="1714500"/>
                <a:gridCol w="14192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ocu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ferenci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tida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s de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204 4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bo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5 € (porte de 7,5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ra. Garc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incide en el precio: se exp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si el porte estaba presupu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ota la decisión y 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9]]></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409700"/>
                <a:gridCol w="1409700"/>
                <a:gridCol w="1304925"/>
                <a:gridCol w="857250"/>
                <a:gridCol w="1714500"/>
                <a:gridCol w="14192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ocu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ferenci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tida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s de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tres documentos dicen lo m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coherencia document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la por documento y una columna por comprobación, siempre en el mismo orde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celda se rellena de memoria: cada dato se lee del documento que lo contien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iscrepancia se escribe con su cifra, con su causa si la hay y con lo que se ha decidid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última línea no se borra nunca: si queda un pendiente, el pedido sigue abierto y el cobro tambié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coherencia document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9]]></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hoja de coherencia con supuestos sin confirmar no es una comprobación: es un intercambio de papeles. Se guarda con el pedido, con la fecha y con el nombre de quien la hizo, para que la próxima factura comparable no vuelva a empezar de cer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tres documen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2657475"/>
                <a:gridCol w="5457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rueba el albará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entregó, cuándo y quién lo recib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rueba la f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e debe pagar lo entre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dice el albará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tres documen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9]]></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657475"/>
                <a:gridCol w="5457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cuatro comprob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s, cantidades, precio y datos de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discrep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diferencia entre documentos que se comunica antes de 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tres document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albaranes-facturas-y-datos-de-cliente"/>
              </a:rPr>
              <a:t><![CDATA[Abrir el juego en el O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cumento prueba la entreg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1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lbarán, firmado al recibi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firma con discrepancia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2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resuelven antes de firma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comprobaciones de coherencia hay?]]></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3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tro: referencias, cantidades, precio y datos de client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discrepanci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4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diferencia entre documentos que hay que resolver.]]></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 qué se compara la factur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5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l albarán, que es la prueba de lo entregado, no con la memori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destinatario y el pagador pueden ser distinto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6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í. No es una discrepancia: lo que se comprueba es que cada documento identifique a quien le correspond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rectifica una factura a man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7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Una factura emitida se rectifica con el documento que establezca el procedimient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comprueba antes de decidir que hay que rectifica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8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ferencias, cantidades y el desglose del total: a veces la factura es correcta y lo que faltaba era el presupuest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omprobar los tres documentos y comunicar la diferenci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5]]></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omprobar los tres documentos y comunicar la diferenci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8]]></a:t>
            </a:r>
          </a:p>
        </p:txBody>
      </p:sp>
      <p:sp>
        <p:nvSpPr>
          <p:cNvPr id="10" name=""/>
          <p:cNvSpPr txBox="1"/>
          <p:nvPr/>
        </p:nvSpPr>
        <p:spPr>
          <a:xfrm>
            <a:off x="514350" y="227647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distinguir el presupuesto, el albarán y la factura, comprobar en orden las cuatro cosas —referencias, cantidades, precio y datos de cliente—, decir cuándo se emite cada documento, distinguir al pagador del destinatario de la entrega y comunicar una discrepancia sin acusar ni firmar con la diferencia dentr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omprobar los tres documentos y comunicar la diferenci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9]]></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4 y 6. Los errores más frecuentes son comparar la factura con la memoria en vez de con el albarán, aceptar «es lo mismo» cuando cambia la referencia, firmar el albarán sin contar y pedir una rectificación sin haber comprobado antes de dónde sale la diferenci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edido genera tres documentos y los tres tienen que decir lo mismo. El ]]></a:t>
            </a:r>
            <a:r>
              <a:rPr lang="en-US" b="1"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es la propuesta de precio y se emite antes de confirmar. El ]]></a:t>
            </a:r>
            <a:r>
              <a:rPr lang="en-US" b="1" strike="noStrike" sz="2100" spc="0" u="none" cap="none">
                <a:solidFill>
                  <a:srgbClr val="1B2438">
                    <a:alpha val="100000"/>
                  </a:srgbClr>
                </a:solidFill>
                <a:latin typeface="Calibri"/>
              </a:rPr>
              <a:t><![CDATA[albarán]]></a:t>
            </a:r>
            <a:r>
              <a:rPr lang="en-US" strike="noStrike" sz="2100" spc="0" u="none" cap="none">
                <a:solidFill>
                  <a:srgbClr val="1B2438">
                    <a:alpha val="100000"/>
                  </a:srgbClr>
                </a:solidFill>
                <a:latin typeface="Calibri"/>
              </a:rPr>
              <a:t><![CDATA[ es la prueba de entrega: qué se entregó, cuándo y quién lo recibió, y se firma al recibir. La ]]></a:t>
            </a:r>
            <a:r>
              <a:rPr lang="en-US" b="1" strike="noStrike" sz="2100" spc="0" u="none" cap="none">
                <a:solidFill>
                  <a:srgbClr val="1B2438">
                    <a:alpha val="100000"/>
                  </a:srgbClr>
                </a:solidFill>
                <a:latin typeface="Calibri"/>
              </a:rPr>
              <a:t><![CDATA[factura]]></a:t>
            </a:r>
            <a:r>
              <a:rPr lang="en-US" strike="noStrike" sz="2100" spc="0" u="none" cap="none">
                <a:solidFill>
                  <a:srgbClr val="1B2438">
                    <a:alpha val="100000"/>
                  </a:srgbClr>
                </a:solidFill>
                <a:latin typeface="Calibri"/>
              </a:rPr>
              <a:t><![CDATA[ es la obligación de pago y se emite al cobrar o al cierre del mes, según el procedimiento de la empres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herencia se comprueba en un orden fijo y siempre ]]></a:t>
            </a:r>
            <a:r>
              <a:rPr lang="en-US" b="1" strike="noStrike" sz="2100" spc="0" u="none" cap="none">
                <a:solidFill>
                  <a:srgbClr val="1B2438">
                    <a:alpha val="100000"/>
                  </a:srgbClr>
                </a:solidFill>
                <a:latin typeface="Calibri"/>
              </a:rPr>
              <a:t><![CDATA[entre documentos, no con la memori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ferencias, cantidades, precio y datos de cliente]]></a:t>
            </a:r>
            <a:r>
              <a:rPr lang="en-US" strike="noStrike" sz="2100" spc="0" u="none" cap="none">
                <a:solidFill>
                  <a:srgbClr val="1B2438">
                    <a:alpha val="100000"/>
                  </a:srgbClr>
                </a:solidFill>
                <a:latin typeface="Calibri"/>
              </a:rPr>
              <a:t><![CDATA[. El código del producto tiene que ser el mismo en los tres; las unidades tienen que ser las mismas; el total tiene que coincidir; y cada documento tiene que identificar a quien le corresponde, que no siempre es la misma persona —el albarán puede ir a la obra y la factura al cliente que pag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t>
            </a:r>
            <a:r>
              <a:rPr lang="en-US" b="1" strike="noStrike" sz="2100" spc="0" u="none" cap="none">
                <a:solidFill>
                  <a:srgbClr val="1B2438">
                    <a:alpha val="100000"/>
                  </a:srgbClr>
                </a:solidFill>
                <a:latin typeface="Calibri"/>
              </a:rPr>
              <a:t><![CDATA[discrepancia]]></a:t>
            </a:r>
            <a:r>
              <a:rPr lang="en-US" strike="noStrike" sz="2100" spc="0" u="none" cap="none">
                <a:solidFill>
                  <a:srgbClr val="1B2438">
                    <a:alpha val="100000"/>
                  </a:srgbClr>
                </a:solidFill>
                <a:latin typeface="Calibri"/>
              </a:rPr>
              <a:t><![CDATA[ no se firma: se comunica. Se dice el hecho con su cifra, se pide la solución y no se acusa a nadie, porque casi siempre la causa es un proceso y no una persona. Y antes de pedir una rectificación hay que entender de dónde sale la diferencia: si aparece una línea en la factura que no estaba en el presupuesto, puede que la factura sea correcta y lo que faltara era el presupuesto. La rectificación es una salida, no la respuesta automátic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deliberadamente pendiente es lo que depende de la empresa: el formato oficial del albarán y de la factura, la vigencia real del presupuesto, el momento de emisión de la factura, la rectificación de un documento ya emitido y qué datos de cliente son obligatorios. Hasta que dirección lo confirme, se escribe como pendiente y nunca como norm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aluación online acredita el ]]></a:t>
            </a:r>
            <a:r>
              <a:rPr lang="en-US" b="1" strike="noStrike" sz="2100" spc="0" u="none" cap="none">
                <a:solidFill>
                  <a:srgbClr val="1B2438">
                    <a:alpha val="100000"/>
                  </a:srgbClr>
                </a:solidFill>
                <a:latin typeface="Calibri"/>
              </a:rPr>
              <a:t><![CDATA[conocimiento del método]]></a:t>
            </a:r>
            <a:r>
              <a:rPr lang="en-US" strike="noStrike" sz="2100" spc="0" u="none" cap="none">
                <a:solidFill>
                  <a:srgbClr val="1B2438">
                    <a:alpha val="100000"/>
                  </a:srgbClr>
                </a:solidFill>
                <a:latin typeface="Calibri"/>
              </a:rPr>
              <a:t><![CDATA[. El manejo real de la facturación, con su programa, sus impuestos y sus plazos, se verifica en el puesto, con alguien con experiencia mirando.]]></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9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y 37/1992, de 28 de diciembre, del Impuesto sobre el Valor Añadido (BOE, consulta 2026-10): marco general de la emisión de facturas; esta lección no interpreta el articulado, los tipos impositivos ni los plazos, y no reproduce reglas de pago.]]></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l Decreto Legislativo 1/2007, por el que se aprueba el Texto Refundido de la Ley General para la Defensa de los Consumidores y Usuarios (TRLGDCU, BOE, consulta 2026-10): marco general de consumo; esta lección no interpreta derechos, plazos ni importe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99]]></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UE) 2016/679 (RGPD) y Ley Orgánica 3/2018 (LOPDGDD): presupuesto, albarán y factura contienen datos personales del cliente y su tratamiento debe limitarse a lo necesario para la operación (DOUE/BOE/AEPD, consulta 2026-10); esta lección no interpreta la base jurídica ni los plazos de conservación.]]></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lbaranes-facturas-y-datos-de-cliente"/>
              </a:rPr>
              <a:t><![CDATA[Albaranes, facturas y datos de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9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9001:2015, Sistemas de gestión de la calidad. Requisitos (AENOR/UNE, consulta 2026-10): referencia para la idea de revisar los requisitos del cliente antes de comprometer; esta lección no reproduce sus requisitos ni los convierte en procedimiento de la empr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2026-10-31T05:01:54Z</dcterms:created>
  <dcterms:modified xsi:type="dcterms:W3CDTF">2026-10-31T05:01:54Z</dcterms:modified>
  <dc:title>Albaranes, facturas y datos de cliente</dc:title>
  <dc:description>Presentación editable del OA «Albaranes, facturas y datos de cliente». Enlace: https://pinturasespecializadas.lumbre.lat/object/albaranes-facturas-y-datos-de-cliente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